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Lst>
  <p:sldSz cy="6858000" cx="9144000"/>
  <p:notesSz cx="6858000" cy="9144000"/>
  <p:embeddedFontLst>
    <p:embeddedFont>
      <p:font typeface="Tahoma"/>
      <p:regular r:id="rId80"/>
      <p:bold r:id="rId81"/>
    </p:embeddedFont>
    <p:embeddedFont>
      <p:font typeface="Courgette"/>
      <p:regular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Tahoma-regular.fntdata"/><Relationship Id="rId82" Type="http://schemas.openxmlformats.org/officeDocument/2006/relationships/font" Target="fonts/Courgette-regular.fntdata"/><Relationship Id="rId81" Type="http://schemas.openxmlformats.org/officeDocument/2006/relationships/font" Target="fonts/Tahoma-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CH"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5" name="Google Shape;465;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4" name="Google Shape;56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9" name="Google Shape;589;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2" name="Google Shape;712;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6" name="Google Shape;726;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9" name="Google Shape;759;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5" name="Shape 15"/>
        <p:cNvGrpSpPr/>
        <p:nvPr/>
      </p:nvGrpSpPr>
      <p:grpSpPr>
        <a:xfrm>
          <a:off x="0" y="0"/>
          <a:ext cx="0" cy="0"/>
          <a:chOff x="0" y="0"/>
          <a:chExt cx="0" cy="0"/>
        </a:xfrm>
      </p:grpSpPr>
      <p:sp>
        <p:nvSpPr>
          <p:cNvPr id="16" name="Google Shape;16;p2"/>
          <p:cNvSpPr/>
          <p:nvPr/>
        </p:nvSpPr>
        <p:spPr>
          <a:xfrm>
            <a:off x="0" y="2514"/>
            <a:ext cx="9144000" cy="513165"/>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pic>
        <p:nvPicPr>
          <p:cNvPr id="20" name="Google Shape;20;p2"/>
          <p:cNvPicPr preferRelativeResize="0"/>
          <p:nvPr/>
        </p:nvPicPr>
        <p:blipFill rotWithShape="1">
          <a:blip r:embed="rId2">
            <a:alphaModFix/>
          </a:blip>
          <a:srcRect b="0" l="0" r="0" t="0"/>
          <a:stretch/>
        </p:blipFill>
        <p:spPr>
          <a:xfrm>
            <a:off x="6553200" y="0"/>
            <a:ext cx="2572048" cy="521259"/>
          </a:xfrm>
          <a:prstGeom prst="rect">
            <a:avLst/>
          </a:prstGeom>
          <a:noFill/>
          <a:ln>
            <a:noFill/>
          </a:ln>
        </p:spPr>
      </p:pic>
      <p:sp>
        <p:nvSpPr>
          <p:cNvPr id="21" name="Google Shape;21;p2"/>
          <p:cNvSpPr txBox="1"/>
          <p:nvPr/>
        </p:nvSpPr>
        <p:spPr>
          <a:xfrm>
            <a:off x="899592" y="28264"/>
            <a:ext cx="484222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de-CH" sz="2400" u="none" cap="none" strike="noStrike">
                <a:solidFill>
                  <a:srgbClr val="0033CC"/>
                </a:solidFill>
                <a:latin typeface="Arial"/>
                <a:ea typeface="Arial"/>
                <a:cs typeface="Arial"/>
                <a:sym typeface="Arial"/>
              </a:rPr>
              <a:t>SKR Trainerausbildung Modul 1</a:t>
            </a:r>
            <a:endParaRPr b="1" i="1" sz="2400">
              <a:solidFill>
                <a:srgbClr val="0033CC"/>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94" name="Shape 94"/>
        <p:cNvGrpSpPr/>
        <p:nvPr/>
      </p:nvGrpSpPr>
      <p:grpSpPr>
        <a:xfrm>
          <a:off x="0" y="0"/>
          <a:ext cx="0" cy="0"/>
          <a:chOff x="0" y="0"/>
          <a:chExt cx="0" cy="0"/>
        </a:xfrm>
      </p:grpSpPr>
      <p:sp>
        <p:nvSpPr>
          <p:cNvPr id="95" name="Google Shape;9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6" name="Google Shape;96;p1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2000"/>
              <a:buFont typeface="Tahoma"/>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Clr>
                <a:schemeClr val="lt1"/>
              </a:buClr>
              <a:buSzPts val="1600"/>
              <a:buFont typeface="Tahoma"/>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7" name="Google Shape;97;p1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55600" lvl="1" marL="914400" algn="l">
              <a:spcBef>
                <a:spcPts val="400"/>
              </a:spcBef>
              <a:spcAft>
                <a:spcPts val="0"/>
              </a:spcAft>
              <a:buSzPts val="2000"/>
              <a:buFont typeface="Tahoma"/>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Clr>
                <a:schemeClr val="lt1"/>
              </a:buClr>
              <a:buSzPts val="1600"/>
              <a:buFont typeface="Tahoma"/>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98" name="Google Shape;98;p1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1" sz="2400"/>
            </a:lvl1pPr>
            <a:lvl2pPr indent="-228600" lvl="1" marL="914400" algn="l">
              <a:spcBef>
                <a:spcPts val="400"/>
              </a:spcBef>
              <a:spcAft>
                <a:spcPts val="0"/>
              </a:spcAft>
              <a:buSzPts val="2000"/>
              <a:buFont typeface="Tahoma"/>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Clr>
                <a:schemeClr val="lt1"/>
              </a:buClr>
              <a:buSzPts val="1600"/>
              <a:buFont typeface="Tahoma"/>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99" name="Google Shape;99;p1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50520" lvl="0" marL="457200" algn="l">
              <a:spcBef>
                <a:spcPts val="480"/>
              </a:spcBef>
              <a:spcAft>
                <a:spcPts val="0"/>
              </a:spcAft>
              <a:buSzPts val="1920"/>
              <a:buChar char="■"/>
              <a:defRPr sz="2400"/>
            </a:lvl1pPr>
            <a:lvl2pPr indent="-355600" lvl="1" marL="914400" algn="l">
              <a:spcBef>
                <a:spcPts val="400"/>
              </a:spcBef>
              <a:spcAft>
                <a:spcPts val="0"/>
              </a:spcAft>
              <a:buSzPts val="2000"/>
              <a:buFont typeface="Tahoma"/>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Clr>
                <a:schemeClr val="lt1"/>
              </a:buClr>
              <a:buSzPts val="1600"/>
              <a:buFont typeface="Tahoma"/>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00" name="Google Shape;100;p1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03" name="Shape 103"/>
        <p:cNvGrpSpPr/>
        <p:nvPr/>
      </p:nvGrpSpPr>
      <p:grpSpPr>
        <a:xfrm>
          <a:off x="0" y="0"/>
          <a:ext cx="0" cy="0"/>
          <a:chOff x="0" y="0"/>
          <a:chExt cx="0" cy="0"/>
        </a:xfrm>
      </p:grpSpPr>
      <p:sp>
        <p:nvSpPr>
          <p:cNvPr id="104" name="Google Shape;10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5" name="Google Shape;105;p15"/>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6" name="Google Shape;106;p1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109" name="Shape 109"/>
        <p:cNvGrpSpPr/>
        <p:nvPr/>
      </p:nvGrpSpPr>
      <p:grpSpPr>
        <a:xfrm>
          <a:off x="0" y="0"/>
          <a:ext cx="0" cy="0"/>
          <a:chOff x="0" y="0"/>
          <a:chExt cx="0" cy="0"/>
        </a:xfrm>
      </p:grpSpPr>
      <p:sp>
        <p:nvSpPr>
          <p:cNvPr id="110" name="Google Shape;1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1" name="Google Shape;111;p16"/>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6"/>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114" name="Shape 114"/>
        <p:cNvGrpSpPr/>
        <p:nvPr/>
      </p:nvGrpSpPr>
      <p:grpSpPr>
        <a:xfrm>
          <a:off x="0" y="0"/>
          <a:ext cx="0" cy="0"/>
          <a:chOff x="0" y="0"/>
          <a:chExt cx="0" cy="0"/>
        </a:xfrm>
      </p:grpSpPr>
      <p:sp>
        <p:nvSpPr>
          <p:cNvPr id="115" name="Google Shape;11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6" name="Google Shape;116;p17"/>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81000" lvl="1" marL="914400" algn="l">
              <a:spcBef>
                <a:spcPts val="480"/>
              </a:spcBef>
              <a:spcAft>
                <a:spcPts val="0"/>
              </a:spcAft>
              <a:buSzPts val="2400"/>
              <a:buFont typeface="Tahoma"/>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chemeClr val="lt1"/>
              </a:buClr>
              <a:buSzPts val="1800"/>
              <a:buFont typeface="Tahoma"/>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17" name="Google Shape;117;p17"/>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370840" lvl="0" marL="457200" algn="l">
              <a:spcBef>
                <a:spcPts val="560"/>
              </a:spcBef>
              <a:spcAft>
                <a:spcPts val="0"/>
              </a:spcAft>
              <a:buSzPts val="2240"/>
              <a:buChar char="■"/>
              <a:defRPr sz="2800"/>
            </a:lvl1pPr>
            <a:lvl2pPr indent="-381000" lvl="1" marL="914400" algn="l">
              <a:spcBef>
                <a:spcPts val="480"/>
              </a:spcBef>
              <a:spcAft>
                <a:spcPts val="0"/>
              </a:spcAft>
              <a:buSzPts val="2400"/>
              <a:buFont typeface="Tahoma"/>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Clr>
                <a:schemeClr val="lt1"/>
              </a:buClr>
              <a:buSzPts val="1800"/>
              <a:buFont typeface="Tahoma"/>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118" name="Google Shape;118;p17"/>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7"/>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21" name="Shape 121"/>
        <p:cNvGrpSpPr/>
        <p:nvPr/>
      </p:nvGrpSpPr>
      <p:grpSpPr>
        <a:xfrm>
          <a:off x="0" y="0"/>
          <a:ext cx="0" cy="0"/>
          <a:chOff x="0" y="0"/>
          <a:chExt cx="0" cy="0"/>
        </a:xfrm>
      </p:grpSpPr>
      <p:grpSp>
        <p:nvGrpSpPr>
          <p:cNvPr id="122" name="Google Shape;122;p18"/>
          <p:cNvGrpSpPr/>
          <p:nvPr/>
        </p:nvGrpSpPr>
        <p:grpSpPr>
          <a:xfrm>
            <a:off x="0" y="0"/>
            <a:ext cx="8458200" cy="5943600"/>
            <a:chOff x="0" y="0"/>
            <a:chExt cx="5328" cy="3744"/>
          </a:xfrm>
        </p:grpSpPr>
        <p:sp>
          <p:nvSpPr>
            <p:cNvPr id="123" name="Google Shape;123;p18"/>
            <p:cNvSpPr/>
            <p:nvPr/>
          </p:nvSpPr>
          <p:spPr>
            <a:xfrm>
              <a:off x="0" y="1440"/>
              <a:ext cx="5155" cy="2304"/>
            </a:xfrm>
            <a:custGeom>
              <a:rect b="b" l="l" r="r" t="t"/>
              <a:pathLst>
                <a:path extrusionOk="0" h="2304" w="5155">
                  <a:moveTo>
                    <a:pt x="5154" y="1769"/>
                  </a:moveTo>
                  <a:lnTo>
                    <a:pt x="0" y="2304"/>
                  </a:lnTo>
                  <a:lnTo>
                    <a:pt x="0" y="1252"/>
                  </a:lnTo>
                  <a:lnTo>
                    <a:pt x="5155" y="0"/>
                  </a:lnTo>
                  <a:lnTo>
                    <a:pt x="5155" y="1416"/>
                  </a:lnTo>
                  <a:lnTo>
                    <a:pt x="5154" y="1769"/>
                  </a:lnTo>
                  <a:close/>
                </a:path>
              </a:pathLst>
            </a:custGeom>
            <a:gradFill>
              <a:gsLst>
                <a:gs pos="0">
                  <a:srgbClr val="69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Tahoma"/>
                <a:ea typeface="Tahoma"/>
                <a:cs typeface="Tahoma"/>
                <a:sym typeface="Tahoma"/>
              </a:endParaRPr>
            </a:p>
          </p:txBody>
        </p:sp>
        <p:sp>
          <p:nvSpPr>
            <p:cNvPr id="124" name="Google Shape;124;p18"/>
            <p:cNvSpPr/>
            <p:nvPr/>
          </p:nvSpPr>
          <p:spPr>
            <a:xfrm>
              <a:off x="0" y="0"/>
              <a:ext cx="5328" cy="3689"/>
            </a:xfrm>
            <a:custGeom>
              <a:rect b="b" l="l" r="r" t="t"/>
              <a:pathLst>
                <a:path extrusionOk="0" h="3689" w="5328">
                  <a:moveTo>
                    <a:pt x="5311" y="3209"/>
                  </a:moveTo>
                  <a:lnTo>
                    <a:pt x="0" y="3689"/>
                  </a:lnTo>
                  <a:lnTo>
                    <a:pt x="0" y="9"/>
                  </a:lnTo>
                  <a:lnTo>
                    <a:pt x="5328" y="0"/>
                  </a:lnTo>
                  <a:lnTo>
                    <a:pt x="5311" y="3209"/>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Tahoma"/>
                <a:ea typeface="Tahoma"/>
                <a:cs typeface="Tahoma"/>
                <a:sym typeface="Tahoma"/>
              </a:endParaRPr>
            </a:p>
          </p:txBody>
        </p:sp>
      </p:grpSp>
      <p:sp>
        <p:nvSpPr>
          <p:cNvPr id="125" name="Google Shape;125;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p:txBody>
      </p:sp>
      <p:sp>
        <p:nvSpPr>
          <p:cNvPr id="126" name="Google Shape;126;p18"/>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8"/>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
        <p:nvSpPr>
          <p:cNvPr id="129" name="Google Shape;129;p18"/>
          <p:cNvSpPr txBox="1"/>
          <p:nvPr>
            <p:ph type="ctrTitle"/>
          </p:nvPr>
        </p:nvSpPr>
        <p:spPr>
          <a:xfrm>
            <a:off x="685800" y="1768475"/>
            <a:ext cx="7772400" cy="1736725"/>
          </a:xfrm>
          <a:prstGeom prst="rect">
            <a:avLst/>
          </a:prstGeom>
          <a:noFill/>
          <a:ln>
            <a:noFill/>
          </a:ln>
        </p:spPr>
        <p:txBody>
          <a:bodyPr anchorCtr="1" anchor="b" bIns="45700" lIns="91425" spcFirstLastPara="1" rIns="91425" wrap="square" tIns="45700">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130" name="Shape 130"/>
        <p:cNvGrpSpPr/>
        <p:nvPr/>
      </p:nvGrpSpPr>
      <p:grpSpPr>
        <a:xfrm>
          <a:off x="0" y="0"/>
          <a:ext cx="0" cy="0"/>
          <a:chOff x="0" y="0"/>
          <a:chExt cx="0" cy="0"/>
        </a:xfrm>
      </p:grpSpPr>
      <p:sp>
        <p:nvSpPr>
          <p:cNvPr id="131" name="Google Shape;131;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2" name="Google Shape;132;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1600"/>
              <a:buNone/>
              <a:defRPr sz="2000"/>
            </a:lvl1pPr>
            <a:lvl2pPr indent="-228600" lvl="1" marL="914400" algn="l">
              <a:spcBef>
                <a:spcPts val="360"/>
              </a:spcBef>
              <a:spcAft>
                <a:spcPts val="0"/>
              </a:spcAft>
              <a:buSzPts val="1800"/>
              <a:buFont typeface="Tahoma"/>
              <a:buNone/>
              <a:defRPr sz="1800"/>
            </a:lvl2pPr>
            <a:lvl3pPr indent="-228600" lvl="2" marL="1371600" algn="l">
              <a:spcBef>
                <a:spcPts val="320"/>
              </a:spcBef>
              <a:spcAft>
                <a:spcPts val="0"/>
              </a:spcAft>
              <a:buSzPts val="1600"/>
              <a:buNone/>
              <a:defRPr sz="1600"/>
            </a:lvl3pPr>
            <a:lvl4pPr indent="-228600" lvl="3" marL="1828800" algn="l">
              <a:spcBef>
                <a:spcPts val="280"/>
              </a:spcBef>
              <a:spcAft>
                <a:spcPts val="0"/>
              </a:spcAft>
              <a:buClr>
                <a:schemeClr val="lt1"/>
              </a:buClr>
              <a:buSzPts val="1400"/>
              <a:buFont typeface="Tahoma"/>
              <a:buNone/>
              <a:defRPr sz="1400"/>
            </a:lvl4pPr>
            <a:lvl5pPr indent="-228600" lvl="4" marL="2286000" algn="l">
              <a:spcBef>
                <a:spcPts val="280"/>
              </a:spcBef>
              <a:spcAft>
                <a:spcPts val="0"/>
              </a:spcAft>
              <a:buSzPts val="1400"/>
              <a:buNone/>
              <a:defRPr sz="1400"/>
            </a:lvl5pPr>
            <a:lvl6pPr indent="-228600" lvl="5" marL="2743200" algn="l">
              <a:spcBef>
                <a:spcPts val="280"/>
              </a:spcBef>
              <a:spcAft>
                <a:spcPts val="0"/>
              </a:spcAft>
              <a:buSzPts val="1400"/>
              <a:buNone/>
              <a:defRPr sz="1400"/>
            </a:lvl6pPr>
            <a:lvl7pPr indent="-228600" lvl="6" marL="3200400" algn="l">
              <a:spcBef>
                <a:spcPts val="280"/>
              </a:spcBef>
              <a:spcAft>
                <a:spcPts val="0"/>
              </a:spcAft>
              <a:buSzPts val="1400"/>
              <a:buNone/>
              <a:defRPr sz="1400"/>
            </a:lvl7pPr>
            <a:lvl8pPr indent="-228600" lvl="7" marL="3657600" algn="l">
              <a:spcBef>
                <a:spcPts val="280"/>
              </a:spcBef>
              <a:spcAft>
                <a:spcPts val="0"/>
              </a:spcAft>
              <a:buSzPts val="1400"/>
              <a:buNone/>
              <a:defRPr sz="1400"/>
            </a:lvl8pPr>
            <a:lvl9pPr indent="-228600" lvl="8" marL="4114800" algn="l">
              <a:spcBef>
                <a:spcPts val="280"/>
              </a:spcBef>
              <a:spcAft>
                <a:spcPts val="0"/>
              </a:spcAft>
              <a:buSzPts val="1400"/>
              <a:buNone/>
              <a:defRPr sz="1400"/>
            </a:lvl9pPr>
          </a:lstStyle>
          <a:p/>
        </p:txBody>
      </p:sp>
      <p:sp>
        <p:nvSpPr>
          <p:cNvPr id="133" name="Google Shape;133;p19"/>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9"/>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136" name="Shape 136"/>
        <p:cNvGrpSpPr/>
        <p:nvPr/>
      </p:nvGrpSpPr>
      <p:grpSpPr>
        <a:xfrm>
          <a:off x="0" y="0"/>
          <a:ext cx="0" cy="0"/>
          <a:chOff x="0" y="0"/>
          <a:chExt cx="0" cy="0"/>
        </a:xfrm>
      </p:grpSpPr>
      <p:sp>
        <p:nvSpPr>
          <p:cNvPr id="137" name="Google Shape;137;p20"/>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0"/>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140" name="Shape 140"/>
        <p:cNvGrpSpPr/>
        <p:nvPr/>
      </p:nvGrpSpPr>
      <p:grpSpPr>
        <a:xfrm>
          <a:off x="0" y="0"/>
          <a:ext cx="0" cy="0"/>
          <a:chOff x="0" y="0"/>
          <a:chExt cx="0" cy="0"/>
        </a:xfrm>
      </p:grpSpPr>
      <p:sp>
        <p:nvSpPr>
          <p:cNvPr id="141" name="Google Shape;141;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2" name="Google Shape;142;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391160" lvl="0" marL="457200" algn="l">
              <a:spcBef>
                <a:spcPts val="640"/>
              </a:spcBef>
              <a:spcAft>
                <a:spcPts val="0"/>
              </a:spcAft>
              <a:buSzPts val="2560"/>
              <a:buChar char="■"/>
              <a:defRPr sz="3200"/>
            </a:lvl1pPr>
            <a:lvl2pPr indent="-406400" lvl="1" marL="914400" algn="l">
              <a:spcBef>
                <a:spcPts val="560"/>
              </a:spcBef>
              <a:spcAft>
                <a:spcPts val="0"/>
              </a:spcAft>
              <a:buSzPts val="2800"/>
              <a:buFont typeface="Tahoma"/>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Clr>
                <a:schemeClr val="lt1"/>
              </a:buClr>
              <a:buSzPts val="2000"/>
              <a:buFont typeface="Tahoma"/>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143" name="Google Shape;143;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200"/>
              <a:buFont typeface="Tahoma"/>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Clr>
                <a:schemeClr val="lt1"/>
              </a:buClr>
              <a:buSzPts val="900"/>
              <a:buFont typeface="Tahoma"/>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44" name="Google Shape;144;p21"/>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1"/>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147" name="Shape 147"/>
        <p:cNvGrpSpPr/>
        <p:nvPr/>
      </p:nvGrpSpPr>
      <p:grpSpPr>
        <a:xfrm>
          <a:off x="0" y="0"/>
          <a:ext cx="0" cy="0"/>
          <a:chOff x="0" y="0"/>
          <a:chExt cx="0" cy="0"/>
        </a:xfrm>
      </p:grpSpPr>
      <p:sp>
        <p:nvSpPr>
          <p:cNvPr id="148" name="Google Shape;148;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9" name="Google Shape;149;p22"/>
          <p:cNvSpPr/>
          <p:nvPr>
            <p:ph idx="2" type="pic"/>
          </p:nvPr>
        </p:nvSpPr>
        <p:spPr>
          <a:xfrm>
            <a:off x="1792288" y="612775"/>
            <a:ext cx="5486400" cy="4114800"/>
          </a:xfrm>
          <a:prstGeom prst="rect">
            <a:avLst/>
          </a:prstGeom>
          <a:noFill/>
          <a:ln>
            <a:noFill/>
          </a:ln>
        </p:spPr>
      </p:sp>
      <p:sp>
        <p:nvSpPr>
          <p:cNvPr id="150" name="Google Shape;150;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20"/>
              <a:buNone/>
              <a:defRPr sz="1400"/>
            </a:lvl1pPr>
            <a:lvl2pPr indent="-228600" lvl="1" marL="914400" algn="l">
              <a:spcBef>
                <a:spcPts val="240"/>
              </a:spcBef>
              <a:spcAft>
                <a:spcPts val="0"/>
              </a:spcAft>
              <a:buSzPts val="1200"/>
              <a:buFont typeface="Tahoma"/>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Clr>
                <a:schemeClr val="lt1"/>
              </a:buClr>
              <a:buSzPts val="900"/>
              <a:buFont typeface="Tahoma"/>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51" name="Google Shape;151;p22"/>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22"/>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154" name="Shape 154"/>
        <p:cNvGrpSpPr/>
        <p:nvPr/>
      </p:nvGrpSpPr>
      <p:grpSpPr>
        <a:xfrm>
          <a:off x="0" y="0"/>
          <a:ext cx="0" cy="0"/>
          <a:chOff x="0" y="0"/>
          <a:chExt cx="0" cy="0"/>
        </a:xfrm>
      </p:grpSpPr>
      <p:sp>
        <p:nvSpPr>
          <p:cNvPr id="155" name="Google Shape;15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6" name="Google Shape;156;p23"/>
          <p:cNvSpPr txBox="1"/>
          <p:nvPr>
            <p:ph idx="1" type="body"/>
          </p:nvPr>
        </p:nvSpPr>
        <p:spPr>
          <a:xfrm rot="5400000">
            <a:off x="2324100" y="-266700"/>
            <a:ext cx="4495800" cy="82296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7" name="Google Shape;157;p2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160" name="Shape 160"/>
        <p:cNvGrpSpPr/>
        <p:nvPr/>
      </p:nvGrpSpPr>
      <p:grpSpPr>
        <a:xfrm>
          <a:off x="0" y="0"/>
          <a:ext cx="0" cy="0"/>
          <a:chOff x="0" y="0"/>
          <a:chExt cx="0" cy="0"/>
        </a:xfrm>
      </p:grpSpPr>
      <p:sp>
        <p:nvSpPr>
          <p:cNvPr id="161" name="Google Shape;161;p24"/>
          <p:cNvSpPr txBox="1"/>
          <p:nvPr>
            <p:ph type="title"/>
          </p:nvPr>
        </p:nvSpPr>
        <p:spPr>
          <a:xfrm rot="5400000">
            <a:off x="4747419" y="2156619"/>
            <a:ext cx="5821362"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2" name="Google Shape;162;p24"/>
          <p:cNvSpPr txBox="1"/>
          <p:nvPr>
            <p:ph idx="1" type="body"/>
          </p:nvPr>
        </p:nvSpPr>
        <p:spPr>
          <a:xfrm rot="5400000">
            <a:off x="556419" y="175419"/>
            <a:ext cx="5821362" cy="6019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3" name="Google Shape;163;p24"/>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4"/>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Text und Inhalt" type="txAndObj">
  <p:cSld name="TEXT_AND_OBJECT">
    <p:spTree>
      <p:nvGrpSpPr>
        <p:cNvPr id="166" name="Shape 166"/>
        <p:cNvGrpSpPr/>
        <p:nvPr/>
      </p:nvGrpSpPr>
      <p:grpSpPr>
        <a:xfrm>
          <a:off x="0" y="0"/>
          <a:ext cx="0" cy="0"/>
          <a:chOff x="0" y="0"/>
          <a:chExt cx="0" cy="0"/>
        </a:xfrm>
      </p:grpSpPr>
      <p:sp>
        <p:nvSpPr>
          <p:cNvPr id="167" name="Google Shape;167;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8" name="Google Shape;168;p25"/>
          <p:cNvSpPr txBox="1"/>
          <p:nvPr>
            <p:ph idx="1" type="body"/>
          </p:nvPr>
        </p:nvSpPr>
        <p:spPr>
          <a:xfrm>
            <a:off x="457200" y="1600200"/>
            <a:ext cx="4038600" cy="4495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9" name="Google Shape;169;p25"/>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Clr>
                <a:schemeClr val="lt1"/>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0" name="Google Shape;170;p25"/>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5"/>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sz="1200">
                <a:solidFill>
                  <a:srgbClr val="FFFFFF"/>
                </a:solidFill>
                <a:latin typeface="Tahoma"/>
                <a:ea typeface="Tahoma"/>
                <a:cs typeface="Tahoma"/>
                <a:sym typeface="Tahoma"/>
              </a:defRPr>
            </a:lvl1pPr>
            <a:lvl2pPr indent="0" lvl="1" marL="0" algn="r">
              <a:spcBef>
                <a:spcPts val="0"/>
              </a:spcBef>
              <a:buNone/>
              <a:defRPr sz="1200">
                <a:solidFill>
                  <a:srgbClr val="FFFFFF"/>
                </a:solidFill>
                <a:latin typeface="Tahoma"/>
                <a:ea typeface="Tahoma"/>
                <a:cs typeface="Tahoma"/>
                <a:sym typeface="Tahoma"/>
              </a:defRPr>
            </a:lvl2pPr>
            <a:lvl3pPr indent="0" lvl="2" marL="0" algn="r">
              <a:spcBef>
                <a:spcPts val="0"/>
              </a:spcBef>
              <a:buNone/>
              <a:defRPr sz="1200">
                <a:solidFill>
                  <a:srgbClr val="FFFFFF"/>
                </a:solidFill>
                <a:latin typeface="Tahoma"/>
                <a:ea typeface="Tahoma"/>
                <a:cs typeface="Tahoma"/>
                <a:sym typeface="Tahoma"/>
              </a:defRPr>
            </a:lvl3pPr>
            <a:lvl4pPr indent="0" lvl="3" marL="0" algn="r">
              <a:spcBef>
                <a:spcPts val="0"/>
              </a:spcBef>
              <a:buNone/>
              <a:defRPr sz="1200">
                <a:solidFill>
                  <a:srgbClr val="FFFFFF"/>
                </a:solidFill>
                <a:latin typeface="Tahoma"/>
                <a:ea typeface="Tahoma"/>
                <a:cs typeface="Tahoma"/>
                <a:sym typeface="Tahoma"/>
              </a:defRPr>
            </a:lvl4pPr>
            <a:lvl5pPr indent="0" lvl="4" marL="0" algn="r">
              <a:spcBef>
                <a:spcPts val="0"/>
              </a:spcBef>
              <a:buNone/>
              <a:defRPr sz="1200">
                <a:solidFill>
                  <a:srgbClr val="FFFFFF"/>
                </a:solidFill>
                <a:latin typeface="Tahoma"/>
                <a:ea typeface="Tahoma"/>
                <a:cs typeface="Tahoma"/>
                <a:sym typeface="Tahoma"/>
              </a:defRPr>
            </a:lvl5pPr>
            <a:lvl6pPr indent="0" lvl="5" marL="0" algn="r">
              <a:spcBef>
                <a:spcPts val="0"/>
              </a:spcBef>
              <a:buNone/>
              <a:defRPr sz="1200">
                <a:solidFill>
                  <a:srgbClr val="FFFFFF"/>
                </a:solidFill>
                <a:latin typeface="Tahoma"/>
                <a:ea typeface="Tahoma"/>
                <a:cs typeface="Tahoma"/>
                <a:sym typeface="Tahoma"/>
              </a:defRPr>
            </a:lvl6pPr>
            <a:lvl7pPr indent="0" lvl="6" marL="0" algn="r">
              <a:spcBef>
                <a:spcPts val="0"/>
              </a:spcBef>
              <a:buNone/>
              <a:defRPr sz="1200">
                <a:solidFill>
                  <a:srgbClr val="FFFFFF"/>
                </a:solidFill>
                <a:latin typeface="Tahoma"/>
                <a:ea typeface="Tahoma"/>
                <a:cs typeface="Tahoma"/>
                <a:sym typeface="Tahoma"/>
              </a:defRPr>
            </a:lvl7pPr>
            <a:lvl8pPr indent="0" lvl="7" marL="0" algn="r">
              <a:spcBef>
                <a:spcPts val="0"/>
              </a:spcBef>
              <a:buNone/>
              <a:defRPr sz="1200">
                <a:solidFill>
                  <a:srgbClr val="FFFFFF"/>
                </a:solidFill>
                <a:latin typeface="Tahoma"/>
                <a:ea typeface="Tahoma"/>
                <a:cs typeface="Tahoma"/>
                <a:sym typeface="Tahoma"/>
              </a:defRPr>
            </a:lvl8pPr>
            <a:lvl9pPr indent="0" lvl="8" marL="0" algn="r">
              <a:spcBef>
                <a:spcPts val="0"/>
              </a:spcBef>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CH"/>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5" name="Shape 85"/>
        <p:cNvGrpSpPr/>
        <p:nvPr/>
      </p:nvGrpSpPr>
      <p:grpSpPr>
        <a:xfrm>
          <a:off x="0" y="0"/>
          <a:ext cx="0" cy="0"/>
          <a:chOff x="0" y="0"/>
          <a:chExt cx="0" cy="0"/>
        </a:xfrm>
      </p:grpSpPr>
      <p:grpSp>
        <p:nvGrpSpPr>
          <p:cNvPr id="86" name="Google Shape;86;p13"/>
          <p:cNvGrpSpPr/>
          <p:nvPr/>
        </p:nvGrpSpPr>
        <p:grpSpPr>
          <a:xfrm>
            <a:off x="0" y="0"/>
            <a:ext cx="7242175" cy="1981200"/>
            <a:chOff x="0" y="0"/>
            <a:chExt cx="4562" cy="1248"/>
          </a:xfrm>
        </p:grpSpPr>
        <p:sp>
          <p:nvSpPr>
            <p:cNvPr id="87" name="Google Shape;87;p13"/>
            <p:cNvSpPr/>
            <p:nvPr/>
          </p:nvSpPr>
          <p:spPr>
            <a:xfrm>
              <a:off x="0" y="583"/>
              <a:ext cx="4487" cy="665"/>
            </a:xfrm>
            <a:custGeom>
              <a:rect b="b" l="l" r="r" t="t"/>
              <a:pathLst>
                <a:path extrusionOk="0" h="665" w="4806">
                  <a:moveTo>
                    <a:pt x="4800" y="299"/>
                  </a:moveTo>
                  <a:lnTo>
                    <a:pt x="0" y="665"/>
                  </a:lnTo>
                  <a:lnTo>
                    <a:pt x="0" y="0"/>
                  </a:lnTo>
                  <a:lnTo>
                    <a:pt x="4806" y="1"/>
                  </a:lnTo>
                  <a:lnTo>
                    <a:pt x="4800" y="153"/>
                  </a:lnTo>
                  <a:lnTo>
                    <a:pt x="4800" y="299"/>
                  </a:lnTo>
                  <a:close/>
                </a:path>
              </a:pathLst>
            </a:custGeom>
            <a:gradFill>
              <a:gsLst>
                <a:gs pos="0">
                  <a:srgbClr val="6E0000"/>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Tahoma"/>
                <a:ea typeface="Tahoma"/>
                <a:cs typeface="Tahoma"/>
                <a:sym typeface="Tahoma"/>
              </a:endParaRPr>
            </a:p>
          </p:txBody>
        </p:sp>
        <p:sp>
          <p:nvSpPr>
            <p:cNvPr id="88" name="Google Shape;88;p13"/>
            <p:cNvSpPr/>
            <p:nvPr/>
          </p:nvSpPr>
          <p:spPr>
            <a:xfrm>
              <a:off x="0" y="0"/>
              <a:ext cx="4562" cy="1199"/>
            </a:xfrm>
            <a:custGeom>
              <a:rect b="b" l="l" r="r" t="t"/>
              <a:pathLst>
                <a:path extrusionOk="0" h="1199" w="4562">
                  <a:moveTo>
                    <a:pt x="4560" y="932"/>
                  </a:moveTo>
                  <a:lnTo>
                    <a:pt x="0" y="1199"/>
                  </a:lnTo>
                  <a:lnTo>
                    <a:pt x="0" y="0"/>
                  </a:lnTo>
                  <a:lnTo>
                    <a:pt x="4562" y="0"/>
                  </a:lnTo>
                  <a:lnTo>
                    <a:pt x="4560" y="932"/>
                  </a:lnTo>
                  <a:lnTo>
                    <a:pt x="4560" y="932"/>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Tahoma"/>
                <a:ea typeface="Tahoma"/>
                <a:cs typeface="Tahoma"/>
                <a:sym typeface="Tahoma"/>
              </a:endParaRPr>
            </a:p>
          </p:txBody>
        </p:sp>
      </p:grpSp>
      <p:sp>
        <p:nvSpPr>
          <p:cNvPr id="89" name="Google Shape;89;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1pPr>
            <a:lvl2pPr lvl="1"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2pPr>
            <a:lvl3pPr lvl="2"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3pPr>
            <a:lvl4pPr lvl="3"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4pPr>
            <a:lvl5pPr lvl="4"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5pPr>
            <a:lvl6pPr lvl="5"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6pPr>
            <a:lvl7pPr lvl="6"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7pPr>
            <a:lvl8pPr lvl="7"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8pPr>
            <a:lvl9pPr lvl="8" marR="0" rtl="0" algn="ctr">
              <a:spcBef>
                <a:spcPts val="0"/>
              </a:spcBef>
              <a:spcAft>
                <a:spcPts val="0"/>
              </a:spcAft>
              <a:buSzPts val="1400"/>
              <a:buNone/>
              <a:defRPr b="0" i="0" sz="4400" u="none" cap="none" strike="noStrike">
                <a:solidFill>
                  <a:schemeClr val="lt2"/>
                </a:solidFill>
                <a:latin typeface="Tahoma"/>
                <a:ea typeface="Tahoma"/>
                <a:cs typeface="Tahoma"/>
                <a:sym typeface="Tahoma"/>
              </a:defRPr>
            </a:lvl9pPr>
          </a:lstStyle>
          <a:p/>
        </p:txBody>
      </p:sp>
      <p:sp>
        <p:nvSpPr>
          <p:cNvPr id="90" name="Google Shape;90;p13"/>
          <p:cNvSpPr txBox="1"/>
          <p:nvPr>
            <p:ph idx="1" type="body"/>
          </p:nvPr>
        </p:nvSpPr>
        <p:spPr>
          <a:xfrm>
            <a:off x="457200" y="1600200"/>
            <a:ext cx="8229600" cy="44958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40"/>
              </a:spcBef>
              <a:spcAft>
                <a:spcPts val="0"/>
              </a:spcAft>
              <a:buClr>
                <a:schemeClr val="hlink"/>
              </a:buClr>
              <a:buSzPts val="256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81000" lvl="2" marL="1371600" marR="0" rtl="0" algn="l">
              <a:spcBef>
                <a:spcPts val="480"/>
              </a:spcBef>
              <a:spcAft>
                <a:spcPts val="0"/>
              </a:spcAft>
              <a:buClr>
                <a:schemeClr val="hlink"/>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55600" lvl="4" marL="22860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rtl="0" algn="l">
              <a:spcBef>
                <a:spcPts val="400"/>
              </a:spcBef>
              <a:spcAft>
                <a:spcPts val="0"/>
              </a:spcAft>
              <a:buClr>
                <a:schemeClr val="hlink"/>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91" name="Google Shape;91;p13"/>
          <p:cNvSpPr txBox="1"/>
          <p:nvPr>
            <p:ph idx="10" type="dt"/>
          </p:nvPr>
        </p:nvSpPr>
        <p:spPr>
          <a:xfrm>
            <a:off x="457200" y="6248400"/>
            <a:ext cx="21336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2" name="Google Shape;92;p1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3" name="Google Shape;93;p13"/>
          <p:cNvSpPr txBox="1"/>
          <p:nvPr>
            <p:ph idx="12" type="sldNum"/>
          </p:nvPr>
        </p:nvSpPr>
        <p:spPr>
          <a:xfrm>
            <a:off x="6553200" y="6248400"/>
            <a:ext cx="2133600" cy="457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sz="1200">
                <a:solidFill>
                  <a:srgbClr val="FFFFFF"/>
                </a:solidFill>
                <a:latin typeface="Tahoma"/>
                <a:ea typeface="Tahoma"/>
                <a:cs typeface="Tahoma"/>
                <a:sym typeface="Tahoma"/>
              </a:defRPr>
            </a:lvl1pPr>
            <a:lvl2pPr indent="0" lvl="1" marL="0" marR="0" rtl="0" algn="r">
              <a:spcBef>
                <a:spcPts val="0"/>
              </a:spcBef>
              <a:spcAft>
                <a:spcPts val="0"/>
              </a:spcAft>
              <a:buNone/>
              <a:defRPr sz="1200">
                <a:solidFill>
                  <a:srgbClr val="FFFFFF"/>
                </a:solidFill>
                <a:latin typeface="Tahoma"/>
                <a:ea typeface="Tahoma"/>
                <a:cs typeface="Tahoma"/>
                <a:sym typeface="Tahoma"/>
              </a:defRPr>
            </a:lvl2pPr>
            <a:lvl3pPr indent="0" lvl="2" marL="0" marR="0" rtl="0" algn="r">
              <a:spcBef>
                <a:spcPts val="0"/>
              </a:spcBef>
              <a:spcAft>
                <a:spcPts val="0"/>
              </a:spcAft>
              <a:buNone/>
              <a:defRPr sz="1200">
                <a:solidFill>
                  <a:srgbClr val="FFFFFF"/>
                </a:solidFill>
                <a:latin typeface="Tahoma"/>
                <a:ea typeface="Tahoma"/>
                <a:cs typeface="Tahoma"/>
                <a:sym typeface="Tahoma"/>
              </a:defRPr>
            </a:lvl3pPr>
            <a:lvl4pPr indent="0" lvl="3" marL="0" marR="0" rtl="0" algn="r">
              <a:spcBef>
                <a:spcPts val="0"/>
              </a:spcBef>
              <a:spcAft>
                <a:spcPts val="0"/>
              </a:spcAft>
              <a:buNone/>
              <a:defRPr sz="1200">
                <a:solidFill>
                  <a:srgbClr val="FFFFFF"/>
                </a:solidFill>
                <a:latin typeface="Tahoma"/>
                <a:ea typeface="Tahoma"/>
                <a:cs typeface="Tahoma"/>
                <a:sym typeface="Tahoma"/>
              </a:defRPr>
            </a:lvl4pPr>
            <a:lvl5pPr indent="0" lvl="4" marL="0" marR="0" rtl="0" algn="r">
              <a:spcBef>
                <a:spcPts val="0"/>
              </a:spcBef>
              <a:spcAft>
                <a:spcPts val="0"/>
              </a:spcAft>
              <a:buNone/>
              <a:defRPr sz="1200">
                <a:solidFill>
                  <a:srgbClr val="FFFFFF"/>
                </a:solidFill>
                <a:latin typeface="Tahoma"/>
                <a:ea typeface="Tahoma"/>
                <a:cs typeface="Tahoma"/>
                <a:sym typeface="Tahoma"/>
              </a:defRPr>
            </a:lvl5pPr>
            <a:lvl6pPr indent="0" lvl="5" marL="0" marR="0" rtl="0" algn="r">
              <a:spcBef>
                <a:spcPts val="0"/>
              </a:spcBef>
              <a:spcAft>
                <a:spcPts val="0"/>
              </a:spcAft>
              <a:buNone/>
              <a:defRPr sz="1200">
                <a:solidFill>
                  <a:srgbClr val="FFFFFF"/>
                </a:solidFill>
                <a:latin typeface="Tahoma"/>
                <a:ea typeface="Tahoma"/>
                <a:cs typeface="Tahoma"/>
                <a:sym typeface="Tahoma"/>
              </a:defRPr>
            </a:lvl6pPr>
            <a:lvl7pPr indent="0" lvl="6" marL="0" marR="0" rtl="0" algn="r">
              <a:spcBef>
                <a:spcPts val="0"/>
              </a:spcBef>
              <a:spcAft>
                <a:spcPts val="0"/>
              </a:spcAft>
              <a:buNone/>
              <a:defRPr sz="1200">
                <a:solidFill>
                  <a:srgbClr val="FFFFFF"/>
                </a:solidFill>
                <a:latin typeface="Tahoma"/>
                <a:ea typeface="Tahoma"/>
                <a:cs typeface="Tahoma"/>
                <a:sym typeface="Tahoma"/>
              </a:defRPr>
            </a:lvl7pPr>
            <a:lvl8pPr indent="0" lvl="7" marL="0" marR="0" rtl="0" algn="r">
              <a:spcBef>
                <a:spcPts val="0"/>
              </a:spcBef>
              <a:spcAft>
                <a:spcPts val="0"/>
              </a:spcAft>
              <a:buNone/>
              <a:defRPr sz="1200">
                <a:solidFill>
                  <a:srgbClr val="FFFFFF"/>
                </a:solidFill>
                <a:latin typeface="Tahoma"/>
                <a:ea typeface="Tahoma"/>
                <a:cs typeface="Tahoma"/>
                <a:sym typeface="Tahoma"/>
              </a:defRPr>
            </a:lvl8pPr>
            <a:lvl9pPr indent="0" lvl="8" marL="0" marR="0" rtl="0" algn="r">
              <a:spcBef>
                <a:spcPts val="0"/>
              </a:spcBef>
              <a:spcAft>
                <a:spcPts val="0"/>
              </a:spcAft>
              <a:buNone/>
              <a:defRPr sz="1200">
                <a:solidFill>
                  <a:srgbClr val="FFFFFF"/>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de-CH"/>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4.pn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2.jpg"/><Relationship Id="rId4"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45.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4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12.png"/><Relationship Id="rId13" Type="http://schemas.openxmlformats.org/officeDocument/2006/relationships/image" Target="../media/image10.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5.png"/><Relationship Id="rId15" Type="http://schemas.openxmlformats.org/officeDocument/2006/relationships/image" Target="../media/image20.png"/><Relationship Id="rId1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6.png"/><Relationship Id="rId7" Type="http://schemas.openxmlformats.org/officeDocument/2006/relationships/image" Target="../media/image3.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6"/>
          <p:cNvSpPr txBox="1"/>
          <p:nvPr/>
        </p:nvSpPr>
        <p:spPr>
          <a:xfrm>
            <a:off x="1259632" y="1556792"/>
            <a:ext cx="7776864" cy="482453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2"/>
              </a:buClr>
              <a:buSzPts val="4400"/>
              <a:buFont typeface="Arial"/>
              <a:buNone/>
            </a:pPr>
            <a:r>
              <a:rPr b="1" lang="de-CH" sz="4400">
                <a:solidFill>
                  <a:schemeClr val="dk2"/>
                </a:solidFill>
                <a:latin typeface="Arial"/>
                <a:ea typeface="Arial"/>
                <a:cs typeface="Arial"/>
                <a:sym typeface="Arial"/>
              </a:rPr>
              <a:t>HERZLICH WILLKOMMEN</a:t>
            </a:r>
            <a:endParaRPr/>
          </a:p>
          <a:p>
            <a:pPr indent="0" lvl="0" marL="0" marR="0" rtl="0" algn="ctr">
              <a:spcBef>
                <a:spcPts val="0"/>
              </a:spcBef>
              <a:spcAft>
                <a:spcPts val="0"/>
              </a:spcAft>
              <a:buClr>
                <a:schemeClr val="dk2"/>
              </a:buClr>
              <a:buSzPts val="4400"/>
              <a:buFont typeface="Arial"/>
              <a:buNone/>
            </a:pPr>
            <a:br>
              <a:rPr lang="de-CH" sz="4400">
                <a:solidFill>
                  <a:schemeClr val="dk2"/>
                </a:solidFill>
                <a:latin typeface="Arial"/>
                <a:ea typeface="Arial"/>
                <a:cs typeface="Arial"/>
                <a:sym typeface="Arial"/>
              </a:rPr>
            </a:br>
            <a:r>
              <a:rPr lang="de-CH" sz="3200">
                <a:solidFill>
                  <a:schemeClr val="dk2"/>
                </a:solidFill>
                <a:latin typeface="Arial"/>
                <a:ea typeface="Arial"/>
                <a:cs typeface="Arial"/>
                <a:sym typeface="Arial"/>
              </a:rPr>
              <a:t>zur</a:t>
            </a:r>
            <a:endParaRPr/>
          </a:p>
          <a:p>
            <a:pPr indent="0" lvl="0" marL="0" marR="0" rtl="0" algn="ctr">
              <a:spcBef>
                <a:spcPts val="0"/>
              </a:spcBef>
              <a:spcAft>
                <a:spcPts val="0"/>
              </a:spcAft>
              <a:buClr>
                <a:schemeClr val="dk2"/>
              </a:buClr>
              <a:buSzPts val="4400"/>
              <a:buFont typeface="Arial"/>
              <a:buNone/>
            </a:pPr>
            <a:r>
              <a:rPr lang="de-CH" sz="4400">
                <a:solidFill>
                  <a:schemeClr val="dk2"/>
                </a:solidFill>
                <a:latin typeface="Arial"/>
                <a:ea typeface="Arial"/>
                <a:cs typeface="Arial"/>
                <a:sym typeface="Arial"/>
              </a:rPr>
              <a:t>Trainerausbildung</a:t>
            </a:r>
            <a:br>
              <a:rPr lang="de-CH" sz="4400">
                <a:solidFill>
                  <a:schemeClr val="dk2"/>
                </a:solidFill>
                <a:latin typeface="Arial"/>
                <a:ea typeface="Arial"/>
                <a:cs typeface="Arial"/>
                <a:sym typeface="Arial"/>
              </a:rPr>
            </a:br>
            <a:r>
              <a:rPr lang="de-CH" sz="4400">
                <a:solidFill>
                  <a:schemeClr val="dk2"/>
                </a:solidFill>
                <a:latin typeface="Arial"/>
                <a:ea typeface="Arial"/>
                <a:cs typeface="Arial"/>
                <a:sym typeface="Arial"/>
              </a:rPr>
              <a:t>Swiss Karatedo Renmei </a:t>
            </a:r>
            <a:endParaRPr/>
          </a:p>
          <a:p>
            <a:pPr indent="0" lvl="0" marL="0" marR="0" rtl="0" algn="ctr">
              <a:spcBef>
                <a:spcPts val="0"/>
              </a:spcBef>
              <a:spcAft>
                <a:spcPts val="0"/>
              </a:spcAft>
              <a:buClr>
                <a:schemeClr val="dk2"/>
              </a:buClr>
              <a:buSzPts val="3200"/>
              <a:buFont typeface="Arial"/>
              <a:buNone/>
            </a:pPr>
            <a:br>
              <a:rPr lang="de-CH" sz="3200">
                <a:solidFill>
                  <a:schemeClr val="dk2"/>
                </a:solidFill>
                <a:latin typeface="Arial"/>
                <a:ea typeface="Arial"/>
                <a:cs typeface="Arial"/>
                <a:sym typeface="Arial"/>
              </a:rPr>
            </a:br>
            <a:r>
              <a:rPr lang="de-CH" sz="3200">
                <a:solidFill>
                  <a:schemeClr val="dk2"/>
                </a:solidFill>
                <a:latin typeface="Arial"/>
                <a:ea typeface="Arial"/>
                <a:cs typeface="Arial"/>
                <a:sym typeface="Arial"/>
              </a:rPr>
              <a:t>Modul 1</a:t>
            </a:r>
            <a:endParaRPr sz="3200">
              <a:solidFill>
                <a:schemeClr val="dk2"/>
              </a:solidFill>
              <a:latin typeface="Arial"/>
              <a:ea typeface="Arial"/>
              <a:cs typeface="Arial"/>
              <a:sym typeface="Arial"/>
            </a:endParaRPr>
          </a:p>
        </p:txBody>
      </p:sp>
      <p:pic>
        <p:nvPicPr>
          <p:cNvPr id="178" name="Google Shape;178;p26"/>
          <p:cNvPicPr preferRelativeResize="0"/>
          <p:nvPr/>
        </p:nvPicPr>
        <p:blipFill rotWithShape="1">
          <a:blip r:embed="rId3">
            <a:alphaModFix/>
          </a:blip>
          <a:srcRect b="0" l="0" r="0" t="0"/>
          <a:stretch/>
        </p:blipFill>
        <p:spPr>
          <a:xfrm>
            <a:off x="107504" y="692696"/>
            <a:ext cx="1073410" cy="6073270"/>
          </a:xfrm>
          <a:prstGeom prst="rect">
            <a:avLst/>
          </a:prstGeom>
          <a:noFill/>
          <a:ln>
            <a:noFill/>
          </a:ln>
        </p:spPr>
      </p:pic>
      <p:sp>
        <p:nvSpPr>
          <p:cNvPr id="179" name="Google Shape;179;p26"/>
          <p:cNvSpPr/>
          <p:nvPr/>
        </p:nvSpPr>
        <p:spPr>
          <a:xfrm>
            <a:off x="0" y="0"/>
            <a:ext cx="6588224" cy="7647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 Ausbildungskonzept</a:t>
            </a:r>
            <a:endParaRPr b="1" sz="2400">
              <a:solidFill>
                <a:srgbClr val="953734"/>
              </a:solidFill>
              <a:latin typeface="Arial"/>
              <a:ea typeface="Arial"/>
              <a:cs typeface="Arial"/>
              <a:sym typeface="Arial"/>
            </a:endParaRPr>
          </a:p>
        </p:txBody>
      </p:sp>
      <p:sp>
        <p:nvSpPr>
          <p:cNvPr id="263" name="Google Shape;263;p35"/>
          <p:cNvSpPr/>
          <p:nvPr/>
        </p:nvSpPr>
        <p:spPr>
          <a:xfrm>
            <a:off x="755576" y="974333"/>
            <a:ext cx="8064896" cy="4893647"/>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Courier New"/>
              <a:buChar char="o"/>
            </a:pPr>
            <a:r>
              <a:rPr i="1" lang="de-CH" sz="2400">
                <a:solidFill>
                  <a:schemeClr val="dk1"/>
                </a:solidFill>
                <a:latin typeface="Arial"/>
                <a:ea typeface="Arial"/>
                <a:cs typeface="Arial"/>
                <a:sym typeface="Arial"/>
              </a:rPr>
              <a:t>Zielgruppe vom Ausbildungskonzept sind unsere Dojoleiter und SKR-Mitglieder, die eine Traineraufgabe im Dojo haben.</a:t>
            </a:r>
            <a:br>
              <a:rPr i="1" lang="de-CH" sz="2400">
                <a:solidFill>
                  <a:schemeClr val="dk1"/>
                </a:solidFill>
                <a:latin typeface="Arial"/>
                <a:ea typeface="Arial"/>
                <a:cs typeface="Arial"/>
                <a:sym typeface="Arial"/>
              </a:rPr>
            </a:br>
            <a:endParaRPr i="1"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Courier New"/>
              <a:buChar char="o"/>
            </a:pPr>
            <a:r>
              <a:rPr i="1" lang="de-CH" sz="2400">
                <a:solidFill>
                  <a:schemeClr val="dk1"/>
                </a:solidFill>
                <a:latin typeface="Arial"/>
                <a:ea typeface="Arial"/>
                <a:cs typeface="Arial"/>
                <a:sym typeface="Arial"/>
              </a:rPr>
              <a:t>Der Gesamtkurs besteht aus Modulen. </a:t>
            </a:r>
            <a:br>
              <a:rPr i="1" lang="de-CH" sz="2400">
                <a:solidFill>
                  <a:schemeClr val="dk1"/>
                </a:solidFill>
                <a:latin typeface="Arial"/>
                <a:ea typeface="Arial"/>
                <a:cs typeface="Arial"/>
                <a:sym typeface="Arial"/>
              </a:rPr>
            </a:br>
            <a:r>
              <a:rPr i="1" lang="de-CH" sz="2400">
                <a:solidFill>
                  <a:schemeClr val="dk1"/>
                </a:solidFill>
                <a:latin typeface="Arial"/>
                <a:ea typeface="Arial"/>
                <a:cs typeface="Arial"/>
                <a:sym typeface="Arial"/>
              </a:rPr>
              <a:t>Werden sämtliche Module besucht und die</a:t>
            </a:r>
            <a:br>
              <a:rPr i="1" lang="de-CH" sz="2400">
                <a:solidFill>
                  <a:schemeClr val="dk1"/>
                </a:solidFill>
                <a:latin typeface="Arial"/>
                <a:ea typeface="Arial"/>
                <a:cs typeface="Arial"/>
                <a:sym typeface="Arial"/>
              </a:rPr>
            </a:br>
            <a:r>
              <a:rPr i="1" lang="de-CH" sz="2400">
                <a:solidFill>
                  <a:schemeClr val="dk1"/>
                </a:solidFill>
                <a:latin typeface="Arial"/>
                <a:ea typeface="Arial"/>
                <a:cs typeface="Arial"/>
                <a:sym typeface="Arial"/>
              </a:rPr>
              <a:t>Anforderung erfüllt, erhalten die Absolventinnen und Absolventen ein Diplom „SKR-Trainer“.</a:t>
            </a:r>
            <a:br>
              <a:rPr i="1" lang="de-CH" sz="2400">
                <a:solidFill>
                  <a:schemeClr val="dk1"/>
                </a:solidFill>
                <a:latin typeface="Arial"/>
                <a:ea typeface="Arial"/>
                <a:cs typeface="Arial"/>
                <a:sym typeface="Arial"/>
              </a:rPr>
            </a:br>
            <a:endParaRPr i="1"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Courier New"/>
              <a:buChar char="o"/>
            </a:pPr>
            <a:r>
              <a:rPr i="1" lang="de-CH" sz="2400">
                <a:solidFill>
                  <a:schemeClr val="dk1"/>
                </a:solidFill>
                <a:latin typeface="Arial"/>
                <a:ea typeface="Arial"/>
                <a:cs typeface="Arial"/>
                <a:sym typeface="Arial"/>
              </a:rPr>
              <a:t>Diese Ausbildung ist als Ergänzung zu den Angeboten von J+S und nicht als Konkurrenz zu sehen.</a:t>
            </a:r>
            <a:endParaRPr i="1"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Courier New"/>
              <a:buNone/>
            </a:pPr>
            <a:r>
              <a:t/>
            </a:r>
            <a:endParaRPr sz="2400">
              <a:solidFill>
                <a:schemeClr val="dk1"/>
              </a:solidFill>
              <a:latin typeface="Arial"/>
              <a:ea typeface="Arial"/>
              <a:cs typeface="Arial"/>
              <a:sym typeface="Arial"/>
            </a:endParaRPr>
          </a:p>
          <a:p>
            <a:pPr indent="-190500" lvl="0" marL="342900" marR="0" rtl="0" algn="l">
              <a:spcBef>
                <a:spcPts val="0"/>
              </a:spcBef>
              <a:spcAft>
                <a:spcPts val="0"/>
              </a:spcAft>
              <a:buClr>
                <a:schemeClr val="dk1"/>
              </a:buClr>
              <a:buSzPts val="2400"/>
              <a:buFont typeface="Courier New"/>
              <a:buNone/>
            </a:pPr>
            <a:r>
              <a:t/>
            </a:r>
            <a:endParaRPr i="1" sz="2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 Ausbildungskonzept</a:t>
            </a:r>
            <a:endParaRPr b="1" sz="2400">
              <a:solidFill>
                <a:srgbClr val="953734"/>
              </a:solidFill>
              <a:latin typeface="Arial"/>
              <a:ea typeface="Arial"/>
              <a:cs typeface="Arial"/>
              <a:sym typeface="Arial"/>
            </a:endParaRPr>
          </a:p>
        </p:txBody>
      </p:sp>
      <p:sp>
        <p:nvSpPr>
          <p:cNvPr id="270" name="Google Shape;270;p36"/>
          <p:cNvSpPr/>
          <p:nvPr/>
        </p:nvSpPr>
        <p:spPr>
          <a:xfrm>
            <a:off x="683568" y="692696"/>
            <a:ext cx="640475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de-CH" sz="2400">
                <a:solidFill>
                  <a:schemeClr val="dk1"/>
                </a:solidFill>
                <a:latin typeface="Arial"/>
                <a:ea typeface="Arial"/>
                <a:cs typeface="Arial"/>
                <a:sym typeface="Arial"/>
              </a:rPr>
              <a:t>Ausbildungskonzept</a:t>
            </a:r>
            <a:endParaRPr/>
          </a:p>
          <a:p>
            <a:pPr indent="-342900" lvl="0" marL="342900" marR="0" rtl="0" algn="l">
              <a:spcBef>
                <a:spcPts val="0"/>
              </a:spcBef>
              <a:spcAft>
                <a:spcPts val="0"/>
              </a:spcAft>
              <a:buClr>
                <a:srgbClr val="FF0000"/>
              </a:buClr>
              <a:buSzPts val="2400"/>
              <a:buFont typeface="Noto Sans Symbols"/>
              <a:buChar char="▪"/>
            </a:pPr>
            <a:r>
              <a:rPr lang="de-CH" sz="2400">
                <a:solidFill>
                  <a:schemeClr val="dk1"/>
                </a:solidFill>
                <a:latin typeface="Arial"/>
                <a:ea typeface="Arial"/>
                <a:cs typeface="Arial"/>
                <a:sym typeface="Arial"/>
              </a:rPr>
              <a:t>modular und zweistufig</a:t>
            </a:r>
            <a:endParaRPr/>
          </a:p>
          <a:p>
            <a:pPr indent="-342900" lvl="1" marL="342900" marR="0" rtl="0" algn="l">
              <a:spcBef>
                <a:spcPts val="0"/>
              </a:spcBef>
              <a:spcAft>
                <a:spcPts val="0"/>
              </a:spcAft>
              <a:buClr>
                <a:srgbClr val="FF0000"/>
              </a:buClr>
              <a:buSzPts val="2400"/>
              <a:buFont typeface="Noto Sans Symbols"/>
              <a:buChar char="▪"/>
            </a:pPr>
            <a:r>
              <a:rPr b="0" i="0" lang="de-CH" sz="2400" u="none" cap="none" strike="noStrike">
                <a:solidFill>
                  <a:schemeClr val="dk1"/>
                </a:solidFill>
                <a:latin typeface="Arial"/>
                <a:ea typeface="Arial"/>
                <a:cs typeface="Arial"/>
                <a:sym typeface="Arial"/>
              </a:rPr>
              <a:t>Stufen- und Altersgerechte</a:t>
            </a:r>
            <a:endParaRPr b="0" i="0" sz="2400" u="none" cap="none" strike="noStrike">
              <a:solidFill>
                <a:schemeClr val="dk1"/>
              </a:solidFill>
              <a:latin typeface="Arial"/>
              <a:ea typeface="Arial"/>
              <a:cs typeface="Arial"/>
              <a:sym typeface="Arial"/>
            </a:endParaRPr>
          </a:p>
        </p:txBody>
      </p:sp>
      <p:pic>
        <p:nvPicPr>
          <p:cNvPr id="271" name="Google Shape;271;p36"/>
          <p:cNvPicPr preferRelativeResize="0"/>
          <p:nvPr/>
        </p:nvPicPr>
        <p:blipFill rotWithShape="1">
          <a:blip r:embed="rId3">
            <a:alphaModFix/>
          </a:blip>
          <a:srcRect b="0" l="0" r="0" t="0"/>
          <a:stretch/>
        </p:blipFill>
        <p:spPr>
          <a:xfrm>
            <a:off x="1604391" y="1536650"/>
            <a:ext cx="7504113" cy="549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Inhalte Trainerausbildung</a:t>
            </a:r>
            <a:endParaRPr b="1" sz="2400">
              <a:solidFill>
                <a:srgbClr val="953734"/>
              </a:solidFill>
              <a:latin typeface="Arial"/>
              <a:ea typeface="Arial"/>
              <a:cs typeface="Arial"/>
              <a:sym typeface="Arial"/>
            </a:endParaRPr>
          </a:p>
        </p:txBody>
      </p:sp>
      <p:sp>
        <p:nvSpPr>
          <p:cNvPr id="278" name="Google Shape;278;p37"/>
          <p:cNvSpPr txBox="1"/>
          <p:nvPr/>
        </p:nvSpPr>
        <p:spPr>
          <a:xfrm>
            <a:off x="827584" y="836712"/>
            <a:ext cx="8064896" cy="587727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Arial"/>
                <a:ea typeface="Arial"/>
                <a:cs typeface="Arial"/>
                <a:sym typeface="Arial"/>
              </a:rPr>
              <a:t>Technik</a:t>
            </a:r>
            <a:endParaRPr/>
          </a:p>
          <a:p>
            <a:pPr indent="-285750" lvl="1" marL="742950" marR="0" rtl="0" algn="l">
              <a:spcBef>
                <a:spcPts val="10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Trainingsaufbau</a:t>
            </a:r>
            <a:endParaRPr b="0" i="0" sz="2400" u="none" cap="none" strike="noStrike">
              <a:solidFill>
                <a:schemeClr val="dk1"/>
              </a:solidFill>
              <a:latin typeface="Arial"/>
              <a:ea typeface="Arial"/>
              <a:cs typeface="Arial"/>
              <a:sym typeface="Arial"/>
            </a:endParaRPr>
          </a:p>
          <a:p>
            <a:pPr indent="-285750" lvl="1" marL="742950" marR="0" rtl="0" algn="l">
              <a:spcBef>
                <a:spcPts val="10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Alters- und stufengerechtes Training</a:t>
            </a:r>
            <a:endParaRPr/>
          </a:p>
          <a:p>
            <a:pPr indent="-285750" lvl="1" marL="742950" marR="0" rtl="0" algn="l">
              <a:spcBef>
                <a:spcPts val="10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Verhaltensregeln gegenüber Mitgliedern und anderen</a:t>
            </a:r>
            <a:endParaRPr/>
          </a:p>
          <a:p>
            <a:pPr indent="-285750" lvl="1" marL="742950" marR="0" rtl="0" algn="l">
              <a:spcBef>
                <a:spcPts val="10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Verantwortungsbewusstsein (Sozialkompetenz, Dojopflege)</a:t>
            </a:r>
            <a:endParaRPr/>
          </a:p>
          <a:p>
            <a:pPr indent="-342900" lvl="0" marL="342900" marR="0" rtl="0" algn="l">
              <a:spcBef>
                <a:spcPts val="1080"/>
              </a:spcBef>
              <a:spcAft>
                <a:spcPts val="0"/>
              </a:spcAft>
              <a:buClr>
                <a:schemeClr val="dk1"/>
              </a:buClr>
              <a:buSzPts val="2400"/>
              <a:buFont typeface="Arial"/>
              <a:buChar char="•"/>
            </a:pPr>
            <a:r>
              <a:rPr lang="de-CH" sz="2400">
                <a:solidFill>
                  <a:schemeClr val="dk1"/>
                </a:solidFill>
                <a:latin typeface="Arial"/>
                <a:ea typeface="Arial"/>
                <a:cs typeface="Arial"/>
                <a:sym typeface="Arial"/>
              </a:rPr>
              <a:t>Prüfungsschwerpunkte</a:t>
            </a:r>
            <a:endParaRPr sz="2400">
              <a:solidFill>
                <a:schemeClr val="dk1"/>
              </a:solidFill>
              <a:latin typeface="Arial"/>
              <a:ea typeface="Arial"/>
              <a:cs typeface="Arial"/>
              <a:sym typeface="Arial"/>
            </a:endParaRPr>
          </a:p>
          <a:p>
            <a:pPr indent="-342900" lvl="0" marL="342900" marR="0" rtl="0" algn="l">
              <a:spcBef>
                <a:spcPts val="1080"/>
              </a:spcBef>
              <a:spcAft>
                <a:spcPts val="0"/>
              </a:spcAft>
              <a:buClr>
                <a:schemeClr val="dk1"/>
              </a:buClr>
              <a:buSzPts val="2400"/>
              <a:buFont typeface="Arial"/>
              <a:buChar char="•"/>
            </a:pPr>
            <a:r>
              <a:rPr lang="de-CH" sz="2400">
                <a:solidFill>
                  <a:schemeClr val="dk1"/>
                </a:solidFill>
                <a:latin typeface="Arial"/>
                <a:ea typeface="Arial"/>
                <a:cs typeface="Arial"/>
                <a:sym typeface="Arial"/>
              </a:rPr>
              <a:t>Turnierwesen</a:t>
            </a:r>
            <a:endParaRPr/>
          </a:p>
          <a:p>
            <a:pPr indent="-342900" lvl="0" marL="342900" marR="0" rtl="0" algn="l">
              <a:spcBef>
                <a:spcPts val="1080"/>
              </a:spcBef>
              <a:spcAft>
                <a:spcPts val="0"/>
              </a:spcAft>
              <a:buClr>
                <a:schemeClr val="dk1"/>
              </a:buClr>
              <a:buSzPts val="2400"/>
              <a:buFont typeface="Arial"/>
              <a:buChar char="•"/>
            </a:pPr>
            <a:r>
              <a:rPr lang="de-CH" sz="2400">
                <a:solidFill>
                  <a:schemeClr val="dk1"/>
                </a:solidFill>
                <a:latin typeface="Arial"/>
                <a:ea typeface="Arial"/>
                <a:cs typeface="Arial"/>
                <a:sym typeface="Arial"/>
              </a:rPr>
              <a:t>Allgemeine Trainingslehre / Methodik, Didaktik</a:t>
            </a:r>
            <a:endParaRPr/>
          </a:p>
          <a:p>
            <a:pPr indent="-342900" lvl="0" marL="342900" marR="0" rtl="0" algn="l">
              <a:spcBef>
                <a:spcPts val="1080"/>
              </a:spcBef>
              <a:spcAft>
                <a:spcPts val="0"/>
              </a:spcAft>
              <a:buClr>
                <a:schemeClr val="dk1"/>
              </a:buClr>
              <a:buSzPts val="2400"/>
              <a:buFont typeface="Arial"/>
              <a:buChar char="•"/>
            </a:pPr>
            <a:r>
              <a:rPr lang="de-CH" sz="2400">
                <a:solidFill>
                  <a:schemeClr val="dk1"/>
                </a:solidFill>
                <a:latin typeface="Arial"/>
                <a:ea typeface="Arial"/>
                <a:cs typeface="Arial"/>
                <a:sym typeface="Arial"/>
              </a:rPr>
              <a:t>Gesundheit</a:t>
            </a:r>
            <a:endParaRPr/>
          </a:p>
          <a:p>
            <a:pPr indent="-342900" lvl="0" marL="342900" marR="0" rtl="0" algn="l">
              <a:spcBef>
                <a:spcPts val="1080"/>
              </a:spcBef>
              <a:spcAft>
                <a:spcPts val="0"/>
              </a:spcAft>
              <a:buClr>
                <a:schemeClr val="dk1"/>
              </a:buClr>
              <a:buSzPts val="2400"/>
              <a:buFont typeface="Arial"/>
              <a:buChar char="•"/>
            </a:pPr>
            <a:r>
              <a:rPr lang="de-CH" sz="2400">
                <a:solidFill>
                  <a:schemeClr val="dk1"/>
                </a:solidFill>
                <a:latin typeface="Arial"/>
                <a:ea typeface="Arial"/>
                <a:cs typeface="Arial"/>
                <a:sym typeface="Arial"/>
              </a:rPr>
              <a:t>Geschichte</a:t>
            </a:r>
            <a:endParaRPr/>
          </a:p>
          <a:p>
            <a:pPr indent="-190500" lvl="0" marL="342900" marR="0" rtl="0" algn="l">
              <a:spcBef>
                <a:spcPts val="108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Inhalte Trainerausbildung</a:t>
            </a:r>
            <a:endParaRPr b="1" sz="2400">
              <a:solidFill>
                <a:srgbClr val="953734"/>
              </a:solidFill>
              <a:latin typeface="Arial"/>
              <a:ea typeface="Arial"/>
              <a:cs typeface="Arial"/>
              <a:sym typeface="Arial"/>
            </a:endParaRPr>
          </a:p>
        </p:txBody>
      </p:sp>
      <p:pic>
        <p:nvPicPr>
          <p:cNvPr id="285" name="Google Shape;285;p38"/>
          <p:cNvPicPr preferRelativeResize="0"/>
          <p:nvPr/>
        </p:nvPicPr>
        <p:blipFill rotWithShape="1">
          <a:blip r:embed="rId3">
            <a:alphaModFix/>
          </a:blip>
          <a:srcRect b="0" l="0" r="0" t="0"/>
          <a:stretch/>
        </p:blipFill>
        <p:spPr>
          <a:xfrm>
            <a:off x="683568" y="530865"/>
            <a:ext cx="8640960" cy="649853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Gestaltung einer Ausbildungseinheit</a:t>
            </a:r>
            <a:endParaRPr b="1" sz="2400">
              <a:solidFill>
                <a:srgbClr val="953734"/>
              </a:solidFill>
              <a:latin typeface="Arial"/>
              <a:ea typeface="Arial"/>
              <a:cs typeface="Arial"/>
              <a:sym typeface="Arial"/>
            </a:endParaRPr>
          </a:p>
        </p:txBody>
      </p:sp>
      <p:pic>
        <p:nvPicPr>
          <p:cNvPr id="292" name="Google Shape;292;p39"/>
          <p:cNvPicPr preferRelativeResize="0"/>
          <p:nvPr/>
        </p:nvPicPr>
        <p:blipFill rotWithShape="1">
          <a:blip r:embed="rId3">
            <a:alphaModFix/>
          </a:blip>
          <a:srcRect b="0" l="0" r="0" t="0"/>
          <a:stretch/>
        </p:blipFill>
        <p:spPr>
          <a:xfrm>
            <a:off x="-79375" y="1398588"/>
            <a:ext cx="9302750" cy="4060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0"/>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Kursplanung</a:t>
            </a:r>
            <a:endParaRPr/>
          </a:p>
        </p:txBody>
      </p:sp>
      <p:pic>
        <p:nvPicPr>
          <p:cNvPr id="299" name="Google Shape;299;p40"/>
          <p:cNvPicPr preferRelativeResize="0"/>
          <p:nvPr/>
        </p:nvPicPr>
        <p:blipFill rotWithShape="1">
          <a:blip r:embed="rId3">
            <a:alphaModFix/>
          </a:blip>
          <a:srcRect b="0" l="0" r="0" t="0"/>
          <a:stretch/>
        </p:blipFill>
        <p:spPr>
          <a:xfrm>
            <a:off x="502915" y="857684"/>
            <a:ext cx="8605589" cy="5667660"/>
          </a:xfrm>
          <a:prstGeom prst="rect">
            <a:avLst/>
          </a:prstGeom>
          <a:noFill/>
          <a:ln>
            <a:noFill/>
          </a:ln>
        </p:spPr>
      </p:pic>
      <p:sp>
        <p:nvSpPr>
          <p:cNvPr id="300" name="Google Shape;300;p40"/>
          <p:cNvSpPr/>
          <p:nvPr/>
        </p:nvSpPr>
        <p:spPr>
          <a:xfrm>
            <a:off x="4805710" y="3691514"/>
            <a:ext cx="1742718"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1" name="Google Shape;301;p40"/>
          <p:cNvSpPr/>
          <p:nvPr/>
        </p:nvSpPr>
        <p:spPr>
          <a:xfrm>
            <a:off x="1979715" y="2132856"/>
            <a:ext cx="1080117"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2" name="Google Shape;302;p40"/>
          <p:cNvSpPr/>
          <p:nvPr/>
        </p:nvSpPr>
        <p:spPr>
          <a:xfrm>
            <a:off x="1187624" y="5709930"/>
            <a:ext cx="1620000" cy="1080000"/>
          </a:xfrm>
          <a:prstGeom prst="rect">
            <a:avLst/>
          </a:prstGeom>
          <a:solidFill>
            <a:schemeClr val="lt1"/>
          </a:solidFill>
          <a:ln cap="flat" cmpd="sng" w="12700">
            <a:solidFill>
              <a:srgbClr val="00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Modul 1</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Technik &amp; Soziales</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März 2014</a:t>
            </a:r>
            <a:endParaRPr sz="1800">
              <a:solidFill>
                <a:schemeClr val="dk1"/>
              </a:solidFill>
              <a:latin typeface="Arial"/>
              <a:ea typeface="Arial"/>
              <a:cs typeface="Arial"/>
              <a:sym typeface="Arial"/>
            </a:endParaRPr>
          </a:p>
        </p:txBody>
      </p:sp>
      <p:sp>
        <p:nvSpPr>
          <p:cNvPr id="303" name="Google Shape;303;p40"/>
          <p:cNvSpPr/>
          <p:nvPr/>
        </p:nvSpPr>
        <p:spPr>
          <a:xfrm>
            <a:off x="539555" y="3429000"/>
            <a:ext cx="1080117"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40"/>
          <p:cNvSpPr/>
          <p:nvPr/>
        </p:nvSpPr>
        <p:spPr>
          <a:xfrm>
            <a:off x="2339752" y="4725144"/>
            <a:ext cx="1620000" cy="1080000"/>
          </a:xfrm>
          <a:prstGeom prst="rect">
            <a:avLst/>
          </a:prstGeom>
          <a:solidFill>
            <a:schemeClr val="lt1"/>
          </a:solidFill>
          <a:ln cap="flat" cmpd="sng" w="12700">
            <a:solidFill>
              <a:srgbClr val="00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Modul 2</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Prüfungs-schwerpunkte</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de-CH" sz="1800">
                <a:solidFill>
                  <a:schemeClr val="dk1"/>
                </a:solidFill>
                <a:latin typeface="Arial"/>
                <a:ea typeface="Arial"/>
                <a:cs typeface="Arial"/>
                <a:sym typeface="Arial"/>
              </a:rPr>
              <a:t>Juni 2014</a:t>
            </a:r>
            <a:endParaRPr sz="1800">
              <a:solidFill>
                <a:schemeClr val="dk1"/>
              </a:solidFill>
              <a:latin typeface="Arial"/>
              <a:ea typeface="Arial"/>
              <a:cs typeface="Arial"/>
              <a:sym typeface="Arial"/>
            </a:endParaRPr>
          </a:p>
        </p:txBody>
      </p:sp>
      <p:sp>
        <p:nvSpPr>
          <p:cNvPr id="305" name="Google Shape;305;p40"/>
          <p:cNvSpPr/>
          <p:nvPr/>
        </p:nvSpPr>
        <p:spPr>
          <a:xfrm>
            <a:off x="3491880" y="3904456"/>
            <a:ext cx="1620000" cy="1080000"/>
          </a:xfrm>
          <a:prstGeom prst="rect">
            <a:avLst/>
          </a:prstGeom>
          <a:solidFill>
            <a:schemeClr val="lt1"/>
          </a:solidFill>
          <a:ln cap="flat" cmpd="sng" w="12700">
            <a:solidFill>
              <a:srgbClr val="00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Modul 3</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Turnierwesen</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Okt. 2014</a:t>
            </a:r>
            <a:endParaRPr sz="1800">
              <a:solidFill>
                <a:schemeClr val="dk1"/>
              </a:solidFill>
              <a:latin typeface="Arial"/>
              <a:ea typeface="Arial"/>
              <a:cs typeface="Arial"/>
              <a:sym typeface="Arial"/>
            </a:endParaRPr>
          </a:p>
        </p:txBody>
      </p:sp>
      <p:sp>
        <p:nvSpPr>
          <p:cNvPr id="306" name="Google Shape;306;p40"/>
          <p:cNvSpPr/>
          <p:nvPr/>
        </p:nvSpPr>
        <p:spPr>
          <a:xfrm>
            <a:off x="2771800" y="1844824"/>
            <a:ext cx="1728192" cy="1080000"/>
          </a:xfrm>
          <a:prstGeom prst="rect">
            <a:avLst/>
          </a:prstGeom>
          <a:solidFill>
            <a:schemeClr val="lt1"/>
          </a:solidFill>
          <a:ln cap="flat" cmpd="sng" w="12700">
            <a:solidFill>
              <a:srgbClr val="00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Modul 4</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Trainingslehre</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März 2015</a:t>
            </a:r>
            <a:endParaRPr sz="1800">
              <a:solidFill>
                <a:schemeClr val="dk1"/>
              </a:solidFill>
              <a:latin typeface="Arial"/>
              <a:ea typeface="Arial"/>
              <a:cs typeface="Arial"/>
              <a:sym typeface="Arial"/>
            </a:endParaRPr>
          </a:p>
        </p:txBody>
      </p:sp>
      <p:sp>
        <p:nvSpPr>
          <p:cNvPr id="307" name="Google Shape;307;p40"/>
          <p:cNvSpPr/>
          <p:nvPr/>
        </p:nvSpPr>
        <p:spPr>
          <a:xfrm>
            <a:off x="4280177" y="1196752"/>
            <a:ext cx="1728192" cy="1080000"/>
          </a:xfrm>
          <a:prstGeom prst="rect">
            <a:avLst/>
          </a:prstGeom>
          <a:solidFill>
            <a:schemeClr val="lt1"/>
          </a:solidFill>
          <a:ln cap="flat" cmpd="sng" w="12700">
            <a:solidFill>
              <a:srgbClr val="00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Modul 5</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Geschichte</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Juni 2015</a:t>
            </a:r>
            <a:endParaRPr sz="1800">
              <a:solidFill>
                <a:schemeClr val="dk1"/>
              </a:solidFill>
              <a:latin typeface="Arial"/>
              <a:ea typeface="Arial"/>
              <a:cs typeface="Arial"/>
              <a:sym typeface="Arial"/>
            </a:endParaRPr>
          </a:p>
        </p:txBody>
      </p:sp>
      <p:sp>
        <p:nvSpPr>
          <p:cNvPr id="308" name="Google Shape;308;p40"/>
          <p:cNvSpPr/>
          <p:nvPr/>
        </p:nvSpPr>
        <p:spPr>
          <a:xfrm>
            <a:off x="5724128" y="836832"/>
            <a:ext cx="1728192" cy="1080000"/>
          </a:xfrm>
          <a:prstGeom prst="rect">
            <a:avLst/>
          </a:prstGeom>
          <a:solidFill>
            <a:schemeClr val="lt1"/>
          </a:solidFill>
          <a:ln cap="flat" cmpd="sng" w="12700">
            <a:solidFill>
              <a:srgbClr val="0033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Modul 6</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Gesundheit</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Okt. 2015</a:t>
            </a:r>
            <a:endParaRPr sz="1800">
              <a:solidFill>
                <a:schemeClr val="dk1"/>
              </a:solidFill>
              <a:latin typeface="Arial"/>
              <a:ea typeface="Arial"/>
              <a:cs typeface="Arial"/>
              <a:sym typeface="Arial"/>
            </a:endParaRPr>
          </a:p>
        </p:txBody>
      </p:sp>
      <p:sp>
        <p:nvSpPr>
          <p:cNvPr id="309" name="Google Shape;309;p40"/>
          <p:cNvSpPr/>
          <p:nvPr/>
        </p:nvSpPr>
        <p:spPr>
          <a:xfrm>
            <a:off x="6804248" y="3328392"/>
            <a:ext cx="1080117"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40"/>
          <p:cNvSpPr/>
          <p:nvPr/>
        </p:nvSpPr>
        <p:spPr>
          <a:xfrm>
            <a:off x="7452320" y="3717032"/>
            <a:ext cx="1080117" cy="115212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1"/>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Leitfaden für Trainingsinhalte</a:t>
            </a:r>
            <a:endParaRPr/>
          </a:p>
        </p:txBody>
      </p:sp>
      <p:sp>
        <p:nvSpPr>
          <p:cNvPr id="317" name="Google Shape;317;p41"/>
          <p:cNvSpPr/>
          <p:nvPr/>
        </p:nvSpPr>
        <p:spPr>
          <a:xfrm>
            <a:off x="755576" y="1023119"/>
            <a:ext cx="8388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de-CH" sz="2400" u="none" cap="none" strike="noStrike">
                <a:solidFill>
                  <a:schemeClr val="dk1"/>
                </a:solidFill>
                <a:latin typeface="Arial"/>
                <a:ea typeface="Arial"/>
                <a:cs typeface="Arial"/>
                <a:sym typeface="Arial"/>
              </a:rPr>
              <a:t>Übersicht Schwerpunkte Technik/Motorik &amp; Psyche/Soziales</a:t>
            </a:r>
            <a:endParaRPr/>
          </a:p>
        </p:txBody>
      </p:sp>
      <p:pic>
        <p:nvPicPr>
          <p:cNvPr id="318" name="Google Shape;318;p41"/>
          <p:cNvPicPr preferRelativeResize="0"/>
          <p:nvPr/>
        </p:nvPicPr>
        <p:blipFill rotWithShape="1">
          <a:blip r:embed="rId3">
            <a:alphaModFix/>
          </a:blip>
          <a:srcRect b="0" l="0" r="0" t="0"/>
          <a:stretch/>
        </p:blipFill>
        <p:spPr>
          <a:xfrm>
            <a:off x="467545" y="1778231"/>
            <a:ext cx="8676456" cy="45310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2"/>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Leitfaden für Trainingsinhalte</a:t>
            </a:r>
            <a:endParaRPr/>
          </a:p>
        </p:txBody>
      </p:sp>
      <p:sp>
        <p:nvSpPr>
          <p:cNvPr id="325" name="Google Shape;325;p42"/>
          <p:cNvSpPr/>
          <p:nvPr/>
        </p:nvSpPr>
        <p:spPr>
          <a:xfrm>
            <a:off x="755576" y="1023119"/>
            <a:ext cx="8388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de-CH" sz="2400" u="none" cap="none" strike="noStrike">
                <a:solidFill>
                  <a:schemeClr val="dk1"/>
                </a:solidFill>
                <a:latin typeface="Arial"/>
                <a:ea typeface="Arial"/>
                <a:cs typeface="Arial"/>
                <a:sym typeface="Arial"/>
              </a:rPr>
              <a:t>Übersicht Schwerpunkte Technik/Motorik &amp; Psyche/Soziales</a:t>
            </a:r>
            <a:endParaRPr/>
          </a:p>
        </p:txBody>
      </p:sp>
      <p:pic>
        <p:nvPicPr>
          <p:cNvPr id="326" name="Google Shape;326;p42"/>
          <p:cNvPicPr preferRelativeResize="0"/>
          <p:nvPr/>
        </p:nvPicPr>
        <p:blipFill rotWithShape="1">
          <a:blip r:embed="rId3">
            <a:alphaModFix/>
          </a:blip>
          <a:srcRect b="0" l="0" r="0" t="0"/>
          <a:stretch/>
        </p:blipFill>
        <p:spPr>
          <a:xfrm>
            <a:off x="467880" y="1628800"/>
            <a:ext cx="8676120" cy="50513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3"/>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Leitfaden für Trainingsinhalte</a:t>
            </a:r>
            <a:endParaRPr/>
          </a:p>
        </p:txBody>
      </p:sp>
      <p:sp>
        <p:nvSpPr>
          <p:cNvPr id="333" name="Google Shape;333;p43"/>
          <p:cNvSpPr/>
          <p:nvPr/>
        </p:nvSpPr>
        <p:spPr>
          <a:xfrm>
            <a:off x="755576" y="1023119"/>
            <a:ext cx="8388424"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de-CH" sz="2400" u="none" cap="none" strike="noStrike">
                <a:solidFill>
                  <a:schemeClr val="dk1"/>
                </a:solidFill>
                <a:latin typeface="Arial"/>
                <a:ea typeface="Arial"/>
                <a:cs typeface="Arial"/>
                <a:sym typeface="Arial"/>
              </a:rPr>
              <a:t>Übersicht Schwerpunkte Technik/Motorik &amp; Psyche/Soziales</a:t>
            </a:r>
            <a:endParaRPr/>
          </a:p>
        </p:txBody>
      </p:sp>
      <p:pic>
        <p:nvPicPr>
          <p:cNvPr id="334" name="Google Shape;334;p43"/>
          <p:cNvPicPr preferRelativeResize="0"/>
          <p:nvPr/>
        </p:nvPicPr>
        <p:blipFill rotWithShape="1">
          <a:blip r:embed="rId3">
            <a:alphaModFix/>
          </a:blip>
          <a:srcRect b="0" l="0" r="0" t="0"/>
          <a:stretch/>
        </p:blipFill>
        <p:spPr>
          <a:xfrm>
            <a:off x="467545" y="1720061"/>
            <a:ext cx="8676456" cy="49464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p:nvPr/>
        </p:nvSpPr>
        <p:spPr>
          <a:xfrm>
            <a:off x="539555" y="476672"/>
            <a:ext cx="8604445" cy="6381328"/>
          </a:xfrm>
          <a:prstGeom prst="rect">
            <a:avLst/>
          </a:prstGeom>
          <a:solidFill>
            <a:srgbClr val="9537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4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pic>
        <p:nvPicPr>
          <p:cNvPr id="342" name="Google Shape;342;p44"/>
          <p:cNvPicPr preferRelativeResize="0"/>
          <p:nvPr/>
        </p:nvPicPr>
        <p:blipFill rotWithShape="1">
          <a:blip r:embed="rId3">
            <a:alphaModFix/>
          </a:blip>
          <a:srcRect b="0" l="0" r="0" t="0"/>
          <a:stretch/>
        </p:blipFill>
        <p:spPr>
          <a:xfrm>
            <a:off x="899592" y="476672"/>
            <a:ext cx="7772400" cy="2944813"/>
          </a:xfrm>
          <a:prstGeom prst="rect">
            <a:avLst/>
          </a:prstGeom>
          <a:noFill/>
          <a:ln>
            <a:noFill/>
          </a:ln>
        </p:spPr>
      </p:pic>
      <p:pic>
        <p:nvPicPr>
          <p:cNvPr id="343" name="Google Shape;343;p44"/>
          <p:cNvPicPr preferRelativeResize="0"/>
          <p:nvPr/>
        </p:nvPicPr>
        <p:blipFill rotWithShape="1">
          <a:blip r:embed="rId4">
            <a:alphaModFix/>
          </a:blip>
          <a:srcRect b="0" l="0" r="0" t="0"/>
          <a:stretch/>
        </p:blipFill>
        <p:spPr>
          <a:xfrm>
            <a:off x="1585392" y="3429000"/>
            <a:ext cx="6400800" cy="1841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Tagesplan</a:t>
            </a:r>
            <a:endParaRPr b="1" sz="2400">
              <a:solidFill>
                <a:srgbClr val="953734"/>
              </a:solidFill>
              <a:latin typeface="Arial"/>
              <a:ea typeface="Arial"/>
              <a:cs typeface="Arial"/>
              <a:sym typeface="Arial"/>
            </a:endParaRPr>
          </a:p>
        </p:txBody>
      </p:sp>
      <p:pic>
        <p:nvPicPr>
          <p:cNvPr id="185" name="Google Shape;185;p27"/>
          <p:cNvPicPr preferRelativeResize="0"/>
          <p:nvPr/>
        </p:nvPicPr>
        <p:blipFill rotWithShape="1">
          <a:blip r:embed="rId3">
            <a:alphaModFix/>
          </a:blip>
          <a:srcRect b="39715" l="29175" r="27714" t="10032"/>
          <a:stretch/>
        </p:blipFill>
        <p:spPr>
          <a:xfrm>
            <a:off x="683568" y="620688"/>
            <a:ext cx="8424000" cy="6136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e-CH">
                <a:solidFill>
                  <a:schemeClr val="lt1"/>
                </a:solidFill>
                <a:latin typeface="Arial"/>
                <a:ea typeface="Arial"/>
                <a:cs typeface="Arial"/>
                <a:sym typeface="Arial"/>
              </a:rPr>
              <a:t>7-10 Jahre</a:t>
            </a:r>
            <a:br>
              <a:rPr lang="de-CH">
                <a:solidFill>
                  <a:schemeClr val="lt1"/>
                </a:solidFill>
                <a:latin typeface="Arial"/>
                <a:ea typeface="Arial"/>
                <a:cs typeface="Arial"/>
                <a:sym typeface="Arial"/>
              </a:rPr>
            </a:br>
            <a:r>
              <a:rPr lang="de-CH">
                <a:solidFill>
                  <a:schemeClr val="lt1"/>
                </a:solidFill>
                <a:latin typeface="Arial"/>
                <a:ea typeface="Arial"/>
                <a:cs typeface="Arial"/>
                <a:sym typeface="Arial"/>
              </a:rPr>
              <a:t>frühes Schulkindalter</a:t>
            </a:r>
            <a:endParaRPr>
              <a:solidFill>
                <a:schemeClr val="lt1"/>
              </a:solidFill>
              <a:latin typeface="Arial"/>
              <a:ea typeface="Arial"/>
              <a:cs typeface="Arial"/>
              <a:sym typeface="Arial"/>
            </a:endParaRPr>
          </a:p>
        </p:txBody>
      </p:sp>
      <p:sp>
        <p:nvSpPr>
          <p:cNvPr id="349" name="Google Shape;349;p4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latin typeface="Arial"/>
                <a:ea typeface="Arial"/>
                <a:cs typeface="Arial"/>
                <a:sym typeface="Arial"/>
              </a:rPr>
              <a:t>Motivation</a:t>
            </a:r>
            <a:endParaRPr>
              <a:latin typeface="Arial"/>
              <a:ea typeface="Arial"/>
              <a:cs typeface="Arial"/>
              <a:sym typeface="Arial"/>
            </a:endParaRPr>
          </a:p>
        </p:txBody>
      </p:sp>
      <p:sp>
        <p:nvSpPr>
          <p:cNvPr id="350" name="Google Shape;350;p45"/>
          <p:cNvSpPr txBox="1"/>
          <p:nvPr>
            <p:ph idx="2" type="body"/>
          </p:nvPr>
        </p:nvSpPr>
        <p:spPr>
          <a:xfrm>
            <a:off x="457200" y="2174874"/>
            <a:ext cx="4114800" cy="435046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latin typeface="Arial"/>
                <a:ea typeface="Arial"/>
                <a:cs typeface="Arial"/>
                <a:sym typeface="Arial"/>
              </a:rPr>
              <a:t>Grosser Bewegungsdrang</a:t>
            </a:r>
            <a:endParaRPr/>
          </a:p>
          <a:p>
            <a:pPr indent="0" lvl="0" marL="0" rtl="0" algn="l">
              <a:spcBef>
                <a:spcPts val="480"/>
              </a:spcBef>
              <a:spcAft>
                <a:spcPts val="0"/>
              </a:spcAft>
              <a:buSzPts val="1920"/>
              <a:buNone/>
            </a:pPr>
            <a:r>
              <a:rPr lang="de-CH">
                <a:latin typeface="Arial"/>
                <a:ea typeface="Arial"/>
                <a:cs typeface="Arial"/>
                <a:sym typeface="Arial"/>
              </a:rPr>
              <a:t>    -&gt;Vielseitigkeit</a:t>
            </a:r>
            <a:endParaRPr/>
          </a:p>
          <a:p>
            <a:pPr indent="0" lvl="0" marL="0" rtl="0" algn="l">
              <a:spcBef>
                <a:spcPts val="280"/>
              </a:spcBef>
              <a:spcAft>
                <a:spcPts val="0"/>
              </a:spcAft>
              <a:buSzPts val="1120"/>
              <a:buNone/>
            </a:pPr>
            <a:r>
              <a:t/>
            </a:r>
            <a:endParaRPr sz="1400">
              <a:latin typeface="Arial"/>
              <a:ea typeface="Arial"/>
              <a:cs typeface="Arial"/>
              <a:sym typeface="Arial"/>
            </a:endParaRPr>
          </a:p>
          <a:p>
            <a:pPr indent="-342900" lvl="0" marL="342900" rtl="0" algn="l">
              <a:spcBef>
                <a:spcPts val="480"/>
              </a:spcBef>
              <a:spcAft>
                <a:spcPts val="0"/>
              </a:spcAft>
              <a:buSzPts val="1920"/>
              <a:buChar char="■"/>
            </a:pPr>
            <a:r>
              <a:rPr lang="de-CH">
                <a:latin typeface="Arial"/>
                <a:ea typeface="Arial"/>
                <a:cs typeface="Arial"/>
                <a:sym typeface="Arial"/>
              </a:rPr>
              <a:t>Hinführen zu vorgeschriebenen Bewegungen </a:t>
            </a:r>
            <a:endParaRPr/>
          </a:p>
          <a:p>
            <a:pPr indent="0" lvl="0" marL="0" rtl="0" algn="l">
              <a:spcBef>
                <a:spcPts val="480"/>
              </a:spcBef>
              <a:spcAft>
                <a:spcPts val="0"/>
              </a:spcAft>
              <a:buSzPts val="1920"/>
              <a:buNone/>
            </a:pPr>
            <a:r>
              <a:rPr lang="de-CH">
                <a:latin typeface="Arial"/>
                <a:ea typeface="Arial"/>
                <a:cs typeface="Arial"/>
                <a:sym typeface="Arial"/>
              </a:rPr>
              <a:t>   -&gt; Kata/ Kihon</a:t>
            </a:r>
            <a:endParaRPr>
              <a:latin typeface="Arial"/>
              <a:ea typeface="Arial"/>
              <a:cs typeface="Arial"/>
              <a:sym typeface="Arial"/>
            </a:endParaRPr>
          </a:p>
          <a:p>
            <a:pPr indent="0" lvl="0" marL="0" rtl="0" algn="l">
              <a:spcBef>
                <a:spcPts val="280"/>
              </a:spcBef>
              <a:spcAft>
                <a:spcPts val="0"/>
              </a:spcAft>
              <a:buSzPts val="1120"/>
              <a:buNone/>
            </a:pPr>
            <a:r>
              <a:t/>
            </a:r>
            <a:endParaRPr sz="1400">
              <a:latin typeface="Arial"/>
              <a:ea typeface="Arial"/>
              <a:cs typeface="Arial"/>
              <a:sym typeface="Arial"/>
            </a:endParaRPr>
          </a:p>
          <a:p>
            <a:pPr indent="-342900" lvl="0" marL="342900" rtl="0" algn="l">
              <a:spcBef>
                <a:spcPts val="480"/>
              </a:spcBef>
              <a:spcAft>
                <a:spcPts val="0"/>
              </a:spcAft>
              <a:buSzPts val="1920"/>
              <a:buChar char="■"/>
            </a:pPr>
            <a:r>
              <a:rPr lang="de-CH">
                <a:latin typeface="Arial"/>
                <a:ea typeface="Arial"/>
                <a:cs typeface="Arial"/>
                <a:sym typeface="Arial"/>
              </a:rPr>
              <a:t>Freude Neues zu lernen</a:t>
            </a:r>
            <a:endParaRPr/>
          </a:p>
          <a:p>
            <a:pPr indent="-271780" lvl="0" marL="342900" rtl="0" algn="l">
              <a:spcBef>
                <a:spcPts val="280"/>
              </a:spcBef>
              <a:spcAft>
                <a:spcPts val="0"/>
              </a:spcAft>
              <a:buSzPts val="1120"/>
              <a:buNone/>
            </a:pPr>
            <a:r>
              <a:t/>
            </a:r>
            <a:endParaRPr sz="1400">
              <a:latin typeface="Arial"/>
              <a:ea typeface="Arial"/>
              <a:cs typeface="Arial"/>
              <a:sym typeface="Arial"/>
            </a:endParaRPr>
          </a:p>
          <a:p>
            <a:pPr indent="-342900" lvl="0" marL="342900" rtl="0" algn="l">
              <a:spcBef>
                <a:spcPts val="480"/>
              </a:spcBef>
              <a:spcAft>
                <a:spcPts val="0"/>
              </a:spcAft>
              <a:buSzPts val="1920"/>
              <a:buChar char="■"/>
            </a:pPr>
            <a:r>
              <a:rPr lang="de-CH">
                <a:latin typeface="Arial"/>
                <a:ea typeface="Arial"/>
                <a:cs typeface="Arial"/>
                <a:sym typeface="Arial"/>
              </a:rPr>
              <a:t>Spielerische Zweikämpfe</a:t>
            </a:r>
            <a:endParaRPr>
              <a:latin typeface="Arial"/>
              <a:ea typeface="Arial"/>
              <a:cs typeface="Arial"/>
              <a:sym typeface="Arial"/>
            </a:endParaRPr>
          </a:p>
        </p:txBody>
      </p:sp>
      <p:sp>
        <p:nvSpPr>
          <p:cNvPr id="351" name="Google Shape;351;p45"/>
          <p:cNvSpPr txBox="1"/>
          <p:nvPr>
            <p:ph idx="3" type="body"/>
          </p:nvPr>
        </p:nvSpPr>
        <p:spPr>
          <a:xfrm>
            <a:off x="4572000" y="1484784"/>
            <a:ext cx="404177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latin typeface="Arial"/>
                <a:ea typeface="Arial"/>
                <a:cs typeface="Arial"/>
                <a:sym typeface="Arial"/>
              </a:rPr>
              <a:t>Zu beachten</a:t>
            </a:r>
            <a:endParaRPr>
              <a:latin typeface="Arial"/>
              <a:ea typeface="Arial"/>
              <a:cs typeface="Arial"/>
              <a:sym typeface="Arial"/>
            </a:endParaRPr>
          </a:p>
        </p:txBody>
      </p:sp>
      <p:sp>
        <p:nvSpPr>
          <p:cNvPr id="352" name="Google Shape;352;p45"/>
          <p:cNvSpPr txBox="1"/>
          <p:nvPr>
            <p:ph idx="4" type="body"/>
          </p:nvPr>
        </p:nvSpPr>
        <p:spPr>
          <a:xfrm>
            <a:off x="4645025" y="2174875"/>
            <a:ext cx="4391471" cy="3951288"/>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de-CH">
                <a:latin typeface="Arial"/>
                <a:ea typeface="Arial"/>
                <a:cs typeface="Arial"/>
                <a:sym typeface="Arial"/>
              </a:rPr>
              <a:t>Konzentration schwierig</a:t>
            </a:r>
            <a:endParaRPr/>
          </a:p>
          <a:p>
            <a:pPr indent="0" lvl="0" marL="0" rtl="0" algn="l">
              <a:spcBef>
                <a:spcPts val="480"/>
              </a:spcBef>
              <a:spcAft>
                <a:spcPts val="0"/>
              </a:spcAft>
              <a:buSzPts val="1920"/>
              <a:buNone/>
            </a:pPr>
            <a:r>
              <a:rPr lang="de-CH">
                <a:latin typeface="Arial"/>
                <a:ea typeface="Arial"/>
                <a:cs typeface="Arial"/>
                <a:sym typeface="Arial"/>
              </a:rPr>
              <a:t>    -&gt; ruhige Elemente </a:t>
            </a:r>
            <a:endParaRPr>
              <a:latin typeface="Arial"/>
              <a:ea typeface="Arial"/>
              <a:cs typeface="Arial"/>
              <a:sym typeface="Arial"/>
            </a:endParaRPr>
          </a:p>
          <a:p>
            <a:pPr indent="-342900" lvl="0" marL="342900" rtl="0" algn="l">
              <a:spcBef>
                <a:spcPts val="480"/>
              </a:spcBef>
              <a:spcAft>
                <a:spcPts val="0"/>
              </a:spcAft>
              <a:buSzPts val="1920"/>
              <a:buChar char="■"/>
            </a:pPr>
            <a:r>
              <a:rPr lang="de-CH">
                <a:latin typeface="Arial"/>
                <a:ea typeface="Arial"/>
                <a:cs typeface="Arial"/>
                <a:sym typeface="Arial"/>
              </a:rPr>
              <a:t> vom Du zum Ich -&gt;Kihon</a:t>
            </a:r>
            <a:endParaRPr>
              <a:latin typeface="Arial"/>
              <a:ea typeface="Arial"/>
              <a:cs typeface="Arial"/>
              <a:sym typeface="Arial"/>
            </a:endParaRPr>
          </a:p>
          <a:p>
            <a:pPr indent="-342900" lvl="0" marL="342900" rtl="0" algn="l">
              <a:spcBef>
                <a:spcPts val="480"/>
              </a:spcBef>
              <a:spcAft>
                <a:spcPts val="0"/>
              </a:spcAft>
              <a:buSzPts val="1920"/>
              <a:buChar char="■"/>
            </a:pPr>
            <a:r>
              <a:rPr lang="de-CH">
                <a:latin typeface="Arial"/>
                <a:ea typeface="Arial"/>
                <a:cs typeface="Arial"/>
                <a:sym typeface="Arial"/>
              </a:rPr>
              <a:t>Trainer= Vertrauensperson/ Vorbild</a:t>
            </a:r>
            <a:endParaRPr>
              <a:latin typeface="Arial"/>
              <a:ea typeface="Arial"/>
              <a:cs typeface="Arial"/>
              <a:sym typeface="Arial"/>
            </a:endParaRPr>
          </a:p>
          <a:p>
            <a:pPr indent="-342900" lvl="0" marL="342900" rtl="0" algn="l">
              <a:spcBef>
                <a:spcPts val="480"/>
              </a:spcBef>
              <a:spcAft>
                <a:spcPts val="0"/>
              </a:spcAft>
              <a:buSzPts val="1920"/>
              <a:buChar char="■"/>
            </a:pPr>
            <a:r>
              <a:rPr lang="de-CH">
                <a:latin typeface="Arial"/>
                <a:ea typeface="Arial"/>
                <a:cs typeface="Arial"/>
                <a:sym typeface="Arial"/>
              </a:rPr>
              <a:t> zur Gruppe gehören</a:t>
            </a:r>
            <a:endParaRPr/>
          </a:p>
          <a:p>
            <a:pPr indent="-342900" lvl="0" marL="342900" rtl="0" algn="l">
              <a:spcBef>
                <a:spcPts val="480"/>
              </a:spcBef>
              <a:spcAft>
                <a:spcPts val="0"/>
              </a:spcAft>
              <a:buSzPts val="1920"/>
              <a:buChar char="■"/>
            </a:pPr>
            <a:r>
              <a:rPr lang="de-CH">
                <a:latin typeface="Arial"/>
                <a:ea typeface="Arial"/>
                <a:cs typeface="Arial"/>
                <a:sym typeface="Arial"/>
              </a:rPr>
              <a:t> Respekt              </a:t>
            </a:r>
            <a:endParaRPr/>
          </a:p>
          <a:p>
            <a:pPr indent="0" lvl="0" marL="0" rtl="0" algn="l">
              <a:spcBef>
                <a:spcPts val="480"/>
              </a:spcBef>
              <a:spcAft>
                <a:spcPts val="0"/>
              </a:spcAft>
              <a:buSzPts val="1920"/>
              <a:buNone/>
            </a:pPr>
            <a:r>
              <a:rPr lang="de-CH">
                <a:latin typeface="Arial"/>
                <a:ea typeface="Arial"/>
                <a:cs typeface="Arial"/>
                <a:sym typeface="Arial"/>
              </a:rPr>
              <a:t>     -&gt;Kihon Ippon Kumite</a:t>
            </a:r>
            <a:endParaRPr>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500"/>
                                        <p:tgtEl>
                                          <p:spTgt spid="349">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0" st="0"/>
                                            </p:txEl>
                                          </p:spTgt>
                                        </p:tgtEl>
                                        <p:attrNameLst>
                                          <p:attrName>style.visibility</p:attrName>
                                        </p:attrNameLst>
                                      </p:cBhvr>
                                      <p:to>
                                        <p:strVal val="visible"/>
                                      </p:to>
                                    </p:set>
                                    <p:animEffect filter="fade" transition="in">
                                      <p:cBhvr>
                                        <p:cTn dur="500"/>
                                        <p:tgtEl>
                                          <p:spTgt spid="350">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1" st="1"/>
                                            </p:txEl>
                                          </p:spTgt>
                                        </p:tgtEl>
                                        <p:attrNameLst>
                                          <p:attrName>style.visibility</p:attrName>
                                        </p:attrNameLst>
                                      </p:cBhvr>
                                      <p:to>
                                        <p:strVal val="visible"/>
                                      </p:to>
                                    </p:set>
                                    <p:animEffect filter="fade" transition="in">
                                      <p:cBhvr>
                                        <p:cTn dur="500"/>
                                        <p:tgtEl>
                                          <p:spTgt spid="350">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2" st="2"/>
                                            </p:txEl>
                                          </p:spTgt>
                                        </p:tgtEl>
                                        <p:attrNameLst>
                                          <p:attrName>style.visibility</p:attrName>
                                        </p:attrNameLst>
                                      </p:cBhvr>
                                      <p:to>
                                        <p:strVal val="visible"/>
                                      </p:to>
                                    </p:set>
                                    <p:animEffect filter="fade" transition="in">
                                      <p:cBhvr>
                                        <p:cTn dur="500"/>
                                        <p:tgtEl>
                                          <p:spTgt spid="350">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3" st="3"/>
                                            </p:txEl>
                                          </p:spTgt>
                                        </p:tgtEl>
                                        <p:attrNameLst>
                                          <p:attrName>style.visibility</p:attrName>
                                        </p:attrNameLst>
                                      </p:cBhvr>
                                      <p:to>
                                        <p:strVal val="visible"/>
                                      </p:to>
                                    </p:set>
                                    <p:animEffect filter="fade" transition="in">
                                      <p:cBhvr>
                                        <p:cTn dur="500"/>
                                        <p:tgtEl>
                                          <p:spTgt spid="350">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4" st="4"/>
                                            </p:txEl>
                                          </p:spTgt>
                                        </p:tgtEl>
                                        <p:attrNameLst>
                                          <p:attrName>style.visibility</p:attrName>
                                        </p:attrNameLst>
                                      </p:cBhvr>
                                      <p:to>
                                        <p:strVal val="visible"/>
                                      </p:to>
                                    </p:set>
                                    <p:animEffect filter="fade" transition="in">
                                      <p:cBhvr>
                                        <p:cTn dur="500"/>
                                        <p:tgtEl>
                                          <p:spTgt spid="350">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5" st="5"/>
                                            </p:txEl>
                                          </p:spTgt>
                                        </p:tgtEl>
                                        <p:attrNameLst>
                                          <p:attrName>style.visibility</p:attrName>
                                        </p:attrNameLst>
                                      </p:cBhvr>
                                      <p:to>
                                        <p:strVal val="visible"/>
                                      </p:to>
                                    </p:set>
                                    <p:animEffect filter="fade" transition="in">
                                      <p:cBhvr>
                                        <p:cTn dur="500"/>
                                        <p:tgtEl>
                                          <p:spTgt spid="350">
                                            <p:txEl>
                                              <p:pRg end="5" st="5"/>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6" st="6"/>
                                            </p:txEl>
                                          </p:spTgt>
                                        </p:tgtEl>
                                        <p:attrNameLst>
                                          <p:attrName>style.visibility</p:attrName>
                                        </p:attrNameLst>
                                      </p:cBhvr>
                                      <p:to>
                                        <p:strVal val="visible"/>
                                      </p:to>
                                    </p:set>
                                    <p:animEffect filter="fade" transition="in">
                                      <p:cBhvr>
                                        <p:cTn dur="500"/>
                                        <p:tgtEl>
                                          <p:spTgt spid="350">
                                            <p:txEl>
                                              <p:pRg end="6" st="6"/>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7" st="7"/>
                                            </p:txEl>
                                          </p:spTgt>
                                        </p:tgtEl>
                                        <p:attrNameLst>
                                          <p:attrName>style.visibility</p:attrName>
                                        </p:attrNameLst>
                                      </p:cBhvr>
                                      <p:to>
                                        <p:strVal val="visible"/>
                                      </p:to>
                                    </p:set>
                                    <p:animEffect filter="fade" transition="in">
                                      <p:cBhvr>
                                        <p:cTn dur="500"/>
                                        <p:tgtEl>
                                          <p:spTgt spid="350">
                                            <p:txEl>
                                              <p:pRg end="7" st="7"/>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0">
                                            <p:txEl>
                                              <p:pRg end="8" st="8"/>
                                            </p:txEl>
                                          </p:spTgt>
                                        </p:tgtEl>
                                        <p:attrNameLst>
                                          <p:attrName>style.visibility</p:attrName>
                                        </p:attrNameLst>
                                      </p:cBhvr>
                                      <p:to>
                                        <p:strVal val="visible"/>
                                      </p:to>
                                    </p:set>
                                    <p:animEffect filter="fade" transition="in">
                                      <p:cBhvr>
                                        <p:cTn dur="500"/>
                                        <p:tgtEl>
                                          <p:spTgt spid="35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500"/>
                                        <p:tgtEl>
                                          <p:spTgt spid="352">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500"/>
                                        <p:tgtEl>
                                          <p:spTgt spid="352">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2" st="2"/>
                                            </p:txEl>
                                          </p:spTgt>
                                        </p:tgtEl>
                                        <p:attrNameLst>
                                          <p:attrName>style.visibility</p:attrName>
                                        </p:attrNameLst>
                                      </p:cBhvr>
                                      <p:to>
                                        <p:strVal val="visible"/>
                                      </p:to>
                                    </p:set>
                                    <p:animEffect filter="fade" transition="in">
                                      <p:cBhvr>
                                        <p:cTn dur="500"/>
                                        <p:tgtEl>
                                          <p:spTgt spid="352">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3" st="3"/>
                                            </p:txEl>
                                          </p:spTgt>
                                        </p:tgtEl>
                                        <p:attrNameLst>
                                          <p:attrName>style.visibility</p:attrName>
                                        </p:attrNameLst>
                                      </p:cBhvr>
                                      <p:to>
                                        <p:strVal val="visible"/>
                                      </p:to>
                                    </p:set>
                                    <p:animEffect filter="fade" transition="in">
                                      <p:cBhvr>
                                        <p:cTn dur="500"/>
                                        <p:tgtEl>
                                          <p:spTgt spid="352">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4" st="4"/>
                                            </p:txEl>
                                          </p:spTgt>
                                        </p:tgtEl>
                                        <p:attrNameLst>
                                          <p:attrName>style.visibility</p:attrName>
                                        </p:attrNameLst>
                                      </p:cBhvr>
                                      <p:to>
                                        <p:strVal val="visible"/>
                                      </p:to>
                                    </p:set>
                                    <p:animEffect filter="fade" transition="in">
                                      <p:cBhvr>
                                        <p:cTn dur="500"/>
                                        <p:tgtEl>
                                          <p:spTgt spid="352">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5" st="5"/>
                                            </p:txEl>
                                          </p:spTgt>
                                        </p:tgtEl>
                                        <p:attrNameLst>
                                          <p:attrName>style.visibility</p:attrName>
                                        </p:attrNameLst>
                                      </p:cBhvr>
                                      <p:to>
                                        <p:strVal val="visible"/>
                                      </p:to>
                                    </p:set>
                                    <p:animEffect filter="fade" transition="in">
                                      <p:cBhvr>
                                        <p:cTn dur="500"/>
                                        <p:tgtEl>
                                          <p:spTgt spid="352">
                                            <p:txEl>
                                              <p:pRg end="5" st="5"/>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52">
                                            <p:txEl>
                                              <p:pRg end="6" st="6"/>
                                            </p:txEl>
                                          </p:spTgt>
                                        </p:tgtEl>
                                        <p:attrNameLst>
                                          <p:attrName>style.visibility</p:attrName>
                                        </p:attrNameLst>
                                      </p:cBhvr>
                                      <p:to>
                                        <p:strVal val="visible"/>
                                      </p:to>
                                    </p:set>
                                    <p:animEffect filter="fade" transition="in">
                                      <p:cBhvr>
                                        <p:cTn dur="500"/>
                                        <p:tgtEl>
                                          <p:spTgt spid="35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a:t>Wachstumsfugen</a:t>
            </a:r>
            <a:endParaRPr/>
          </a:p>
        </p:txBody>
      </p:sp>
      <p:pic>
        <p:nvPicPr>
          <p:cNvPr descr="image18" id="358" name="Google Shape;358;p46"/>
          <p:cNvPicPr preferRelativeResize="0"/>
          <p:nvPr>
            <p:ph idx="1" type="body"/>
          </p:nvPr>
        </p:nvPicPr>
        <p:blipFill rotWithShape="1">
          <a:blip r:embed="rId3">
            <a:alphaModFix/>
          </a:blip>
          <a:srcRect b="0" l="0" r="0" t="0"/>
          <a:stretch/>
        </p:blipFill>
        <p:spPr>
          <a:xfrm>
            <a:off x="1691680" y="1700808"/>
            <a:ext cx="5772150" cy="401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e-CH"/>
              <a:t>Spätes Schulkindalter</a:t>
            </a:r>
            <a:br>
              <a:rPr lang="de-CH"/>
            </a:br>
            <a:r>
              <a:rPr lang="de-CH"/>
              <a:t>10-13/14 Jahre</a:t>
            </a:r>
            <a:endParaRPr/>
          </a:p>
        </p:txBody>
      </p:sp>
      <p:sp>
        <p:nvSpPr>
          <p:cNvPr id="364" name="Google Shape;364;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Motivation</a:t>
            </a:r>
            <a:endParaRPr/>
          </a:p>
        </p:txBody>
      </p:sp>
      <p:sp>
        <p:nvSpPr>
          <p:cNvPr id="365" name="Google Shape;365;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Sehr lernfähiges Alter</a:t>
            </a:r>
            <a:endParaRPr/>
          </a:p>
          <a:p>
            <a:pPr indent="-220980" lvl="0" marL="342900" rtl="0" algn="l">
              <a:spcBef>
                <a:spcPts val="480"/>
              </a:spcBef>
              <a:spcAft>
                <a:spcPts val="0"/>
              </a:spcAft>
              <a:buSzPts val="1920"/>
              <a:buNone/>
            </a:pPr>
            <a:r>
              <a:t/>
            </a:r>
            <a:endParaRPr/>
          </a:p>
          <a:p>
            <a:pPr indent="-342900" lvl="0" marL="342900" rtl="0" algn="l">
              <a:spcBef>
                <a:spcPts val="480"/>
              </a:spcBef>
              <a:spcAft>
                <a:spcPts val="0"/>
              </a:spcAft>
              <a:buSzPts val="1920"/>
              <a:buChar char="■"/>
            </a:pPr>
            <a:r>
              <a:rPr lang="de-CH"/>
              <a:t>Interesse an Karate</a:t>
            </a:r>
            <a:endParaRPr/>
          </a:p>
          <a:p>
            <a:pPr indent="0" lvl="0" marL="0" rtl="0" algn="l">
              <a:spcBef>
                <a:spcPts val="480"/>
              </a:spcBef>
              <a:spcAft>
                <a:spcPts val="0"/>
              </a:spcAft>
              <a:buSzPts val="1920"/>
              <a:buNone/>
            </a:pPr>
            <a:r>
              <a:rPr lang="de-CH"/>
              <a:t>-&gt; Bunkai</a:t>
            </a:r>
            <a:endParaRPr/>
          </a:p>
          <a:p>
            <a:pPr indent="0" lvl="0" marL="0" rtl="0" algn="l">
              <a:spcBef>
                <a:spcPts val="480"/>
              </a:spcBef>
              <a:spcAft>
                <a:spcPts val="0"/>
              </a:spcAft>
              <a:buSzPts val="1920"/>
              <a:buNone/>
            </a:pPr>
            <a:r>
              <a:rPr lang="de-CH"/>
              <a:t>-&gt; Technikschulung</a:t>
            </a:r>
            <a:endParaRPr/>
          </a:p>
          <a:p>
            <a:pPr indent="0" lvl="0" marL="0" rtl="0" algn="l">
              <a:spcBef>
                <a:spcPts val="480"/>
              </a:spcBef>
              <a:spcAft>
                <a:spcPts val="0"/>
              </a:spcAft>
              <a:buSzPts val="1920"/>
              <a:buNone/>
            </a:pPr>
            <a:r>
              <a:rPr lang="de-CH"/>
              <a:t>-&gt; Wettkampf</a:t>
            </a:r>
            <a:endParaRPr/>
          </a:p>
        </p:txBody>
      </p:sp>
      <p:sp>
        <p:nvSpPr>
          <p:cNvPr id="366" name="Google Shape;366;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Zu beachten</a:t>
            </a:r>
            <a:endParaRPr/>
          </a:p>
        </p:txBody>
      </p:sp>
      <p:sp>
        <p:nvSpPr>
          <p:cNvPr id="367" name="Google Shape;367;p47"/>
          <p:cNvSpPr txBox="1"/>
          <p:nvPr>
            <p:ph idx="4" type="body"/>
          </p:nvPr>
        </p:nvSpPr>
        <p:spPr>
          <a:xfrm>
            <a:off x="4645025" y="2174875"/>
            <a:ext cx="4247455"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schnelles Wachstum </a:t>
            </a:r>
            <a:endParaRPr/>
          </a:p>
          <a:p>
            <a:pPr indent="0" lvl="0" marL="0" rtl="0" algn="l">
              <a:spcBef>
                <a:spcPts val="480"/>
              </a:spcBef>
              <a:spcAft>
                <a:spcPts val="0"/>
              </a:spcAft>
              <a:buSzPts val="1920"/>
              <a:buNone/>
            </a:pPr>
            <a:r>
              <a:rPr lang="de-CH"/>
              <a:t>   -&gt;Koordination schwieriger</a:t>
            </a:r>
            <a:endParaRPr/>
          </a:p>
          <a:p>
            <a:pPr indent="-342900" lvl="0" marL="342900" rtl="0" algn="l">
              <a:spcBef>
                <a:spcPts val="480"/>
              </a:spcBef>
              <a:spcAft>
                <a:spcPts val="0"/>
              </a:spcAft>
              <a:buSzPts val="1920"/>
              <a:buChar char="■"/>
            </a:pPr>
            <a:r>
              <a:rPr lang="de-CH"/>
              <a:t>Knochenwachstum schneller als Muskelwachstum </a:t>
            </a:r>
            <a:endParaRPr/>
          </a:p>
          <a:p>
            <a:pPr indent="0" lvl="0" marL="0" rtl="0" algn="l">
              <a:spcBef>
                <a:spcPts val="480"/>
              </a:spcBef>
              <a:spcAft>
                <a:spcPts val="0"/>
              </a:spcAft>
              <a:buSzPts val="1920"/>
              <a:buNone/>
            </a:pPr>
            <a:r>
              <a:rPr lang="de-CH"/>
              <a:t>    -&gt; Beweglichkeit</a:t>
            </a:r>
            <a:r>
              <a:rPr lang="de-CH">
                <a:latin typeface="Calibri"/>
                <a:ea typeface="Calibri"/>
                <a:cs typeface="Calibri"/>
                <a:sym typeface="Calibri"/>
              </a:rPr>
              <a:t>↓</a:t>
            </a:r>
            <a:endParaRPr/>
          </a:p>
          <a:p>
            <a:pPr indent="-342900" lvl="0" marL="342900" rtl="0" algn="l">
              <a:spcBef>
                <a:spcPts val="480"/>
              </a:spcBef>
              <a:spcAft>
                <a:spcPts val="0"/>
              </a:spcAft>
              <a:buSzPts val="1920"/>
              <a:buChar char="■"/>
            </a:pPr>
            <a:r>
              <a:rPr lang="de-CH"/>
              <a:t>Zusatztraining: Beweglichkeit; Krafttraining mit eigenem Körpergewicht</a:t>
            </a:r>
            <a:endParaRPr/>
          </a:p>
          <a:p>
            <a:pPr indent="-220980" lvl="0" marL="342900" rtl="0" algn="l">
              <a:spcBef>
                <a:spcPts val="480"/>
              </a:spcBef>
              <a:spcAft>
                <a:spcPts val="0"/>
              </a:spcAft>
              <a:buSzPts val="1920"/>
              <a:buNone/>
            </a:pPr>
            <a:r>
              <a:t/>
            </a:r>
            <a:endParaRPr/>
          </a:p>
          <a:p>
            <a:pPr indent="-220980" lvl="0" marL="342900" rtl="0" algn="l">
              <a:spcBef>
                <a:spcPts val="480"/>
              </a:spcBef>
              <a:spcAft>
                <a:spcPts val="0"/>
              </a:spcAft>
              <a:buSzPts val="1920"/>
              <a:buFont typeface="Noto Sans Symbols"/>
              <a:buNone/>
            </a:pPr>
            <a:r>
              <a:t/>
            </a:r>
            <a:endParaRPr/>
          </a:p>
          <a:p>
            <a:pPr indent="-220980" lvl="0" marL="342900" rtl="0" algn="l">
              <a:spcBef>
                <a:spcPts val="480"/>
              </a:spcBef>
              <a:spcAft>
                <a:spcPts val="0"/>
              </a:spcAft>
              <a:buSzPts val="192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500"/>
                                        <p:tgtEl>
                                          <p:spTgt spid="364">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5">
                                            <p:txEl>
                                              <p:pRg end="0" st="0"/>
                                            </p:txEl>
                                          </p:spTgt>
                                        </p:tgtEl>
                                        <p:attrNameLst>
                                          <p:attrName>style.visibility</p:attrName>
                                        </p:attrNameLst>
                                      </p:cBhvr>
                                      <p:to>
                                        <p:strVal val="visible"/>
                                      </p:to>
                                    </p:set>
                                    <p:animEffect filter="fade" transition="in">
                                      <p:cBhvr>
                                        <p:cTn dur="500"/>
                                        <p:tgtEl>
                                          <p:spTgt spid="365">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5">
                                            <p:txEl>
                                              <p:pRg end="1" st="1"/>
                                            </p:txEl>
                                          </p:spTgt>
                                        </p:tgtEl>
                                        <p:attrNameLst>
                                          <p:attrName>style.visibility</p:attrName>
                                        </p:attrNameLst>
                                      </p:cBhvr>
                                      <p:to>
                                        <p:strVal val="visible"/>
                                      </p:to>
                                    </p:set>
                                    <p:animEffect filter="fade" transition="in">
                                      <p:cBhvr>
                                        <p:cTn dur="500"/>
                                        <p:tgtEl>
                                          <p:spTgt spid="365">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5">
                                            <p:txEl>
                                              <p:pRg end="2" st="2"/>
                                            </p:txEl>
                                          </p:spTgt>
                                        </p:tgtEl>
                                        <p:attrNameLst>
                                          <p:attrName>style.visibility</p:attrName>
                                        </p:attrNameLst>
                                      </p:cBhvr>
                                      <p:to>
                                        <p:strVal val="visible"/>
                                      </p:to>
                                    </p:set>
                                    <p:animEffect filter="fade" transition="in">
                                      <p:cBhvr>
                                        <p:cTn dur="500"/>
                                        <p:tgtEl>
                                          <p:spTgt spid="365">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5">
                                            <p:txEl>
                                              <p:pRg end="3" st="3"/>
                                            </p:txEl>
                                          </p:spTgt>
                                        </p:tgtEl>
                                        <p:attrNameLst>
                                          <p:attrName>style.visibility</p:attrName>
                                        </p:attrNameLst>
                                      </p:cBhvr>
                                      <p:to>
                                        <p:strVal val="visible"/>
                                      </p:to>
                                    </p:set>
                                    <p:animEffect filter="fade" transition="in">
                                      <p:cBhvr>
                                        <p:cTn dur="500"/>
                                        <p:tgtEl>
                                          <p:spTgt spid="365">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5">
                                            <p:txEl>
                                              <p:pRg end="4" st="4"/>
                                            </p:txEl>
                                          </p:spTgt>
                                        </p:tgtEl>
                                        <p:attrNameLst>
                                          <p:attrName>style.visibility</p:attrName>
                                        </p:attrNameLst>
                                      </p:cBhvr>
                                      <p:to>
                                        <p:strVal val="visible"/>
                                      </p:to>
                                    </p:set>
                                    <p:animEffect filter="fade" transition="in">
                                      <p:cBhvr>
                                        <p:cTn dur="500"/>
                                        <p:tgtEl>
                                          <p:spTgt spid="365">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5">
                                            <p:txEl>
                                              <p:pRg end="5" st="5"/>
                                            </p:txEl>
                                          </p:spTgt>
                                        </p:tgtEl>
                                        <p:attrNameLst>
                                          <p:attrName>style.visibility</p:attrName>
                                        </p:attrNameLst>
                                      </p:cBhvr>
                                      <p:to>
                                        <p:strVal val="visible"/>
                                      </p:to>
                                    </p:set>
                                    <p:animEffect filter="fade" transition="in">
                                      <p:cBhvr>
                                        <p:cTn dur="500"/>
                                        <p:tgtEl>
                                          <p:spTgt spid="3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0" st="0"/>
                                            </p:txEl>
                                          </p:spTgt>
                                        </p:tgtEl>
                                        <p:attrNameLst>
                                          <p:attrName>style.visibility</p:attrName>
                                        </p:attrNameLst>
                                      </p:cBhvr>
                                      <p:to>
                                        <p:strVal val="visible"/>
                                      </p:to>
                                    </p:set>
                                    <p:animEffect filter="fade" transition="in">
                                      <p:cBhvr>
                                        <p:cTn dur="500"/>
                                        <p:tgtEl>
                                          <p:spTgt spid="367">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1" st="1"/>
                                            </p:txEl>
                                          </p:spTgt>
                                        </p:tgtEl>
                                        <p:attrNameLst>
                                          <p:attrName>style.visibility</p:attrName>
                                        </p:attrNameLst>
                                      </p:cBhvr>
                                      <p:to>
                                        <p:strVal val="visible"/>
                                      </p:to>
                                    </p:set>
                                    <p:animEffect filter="fade" transition="in">
                                      <p:cBhvr>
                                        <p:cTn dur="500"/>
                                        <p:tgtEl>
                                          <p:spTgt spid="367">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2" st="2"/>
                                            </p:txEl>
                                          </p:spTgt>
                                        </p:tgtEl>
                                        <p:attrNameLst>
                                          <p:attrName>style.visibility</p:attrName>
                                        </p:attrNameLst>
                                      </p:cBhvr>
                                      <p:to>
                                        <p:strVal val="visible"/>
                                      </p:to>
                                    </p:set>
                                    <p:animEffect filter="fade" transition="in">
                                      <p:cBhvr>
                                        <p:cTn dur="500"/>
                                        <p:tgtEl>
                                          <p:spTgt spid="367">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3" st="3"/>
                                            </p:txEl>
                                          </p:spTgt>
                                        </p:tgtEl>
                                        <p:attrNameLst>
                                          <p:attrName>style.visibility</p:attrName>
                                        </p:attrNameLst>
                                      </p:cBhvr>
                                      <p:to>
                                        <p:strVal val="visible"/>
                                      </p:to>
                                    </p:set>
                                    <p:animEffect filter="fade" transition="in">
                                      <p:cBhvr>
                                        <p:cTn dur="500"/>
                                        <p:tgtEl>
                                          <p:spTgt spid="367">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4" st="4"/>
                                            </p:txEl>
                                          </p:spTgt>
                                        </p:tgtEl>
                                        <p:attrNameLst>
                                          <p:attrName>style.visibility</p:attrName>
                                        </p:attrNameLst>
                                      </p:cBhvr>
                                      <p:to>
                                        <p:strVal val="visible"/>
                                      </p:to>
                                    </p:set>
                                    <p:animEffect filter="fade" transition="in">
                                      <p:cBhvr>
                                        <p:cTn dur="500"/>
                                        <p:tgtEl>
                                          <p:spTgt spid="367">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5" st="5"/>
                                            </p:txEl>
                                          </p:spTgt>
                                        </p:tgtEl>
                                        <p:attrNameLst>
                                          <p:attrName>style.visibility</p:attrName>
                                        </p:attrNameLst>
                                      </p:cBhvr>
                                      <p:to>
                                        <p:strVal val="visible"/>
                                      </p:to>
                                    </p:set>
                                    <p:animEffect filter="fade" transition="in">
                                      <p:cBhvr>
                                        <p:cTn dur="500"/>
                                        <p:tgtEl>
                                          <p:spTgt spid="367">
                                            <p:txEl>
                                              <p:pRg end="5" st="5"/>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6" st="6"/>
                                            </p:txEl>
                                          </p:spTgt>
                                        </p:tgtEl>
                                        <p:attrNameLst>
                                          <p:attrName>style.visibility</p:attrName>
                                        </p:attrNameLst>
                                      </p:cBhvr>
                                      <p:to>
                                        <p:strVal val="visible"/>
                                      </p:to>
                                    </p:set>
                                    <p:animEffect filter="fade" transition="in">
                                      <p:cBhvr>
                                        <p:cTn dur="500"/>
                                        <p:tgtEl>
                                          <p:spTgt spid="367">
                                            <p:txEl>
                                              <p:pRg end="6" st="6"/>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67">
                                            <p:txEl>
                                              <p:pRg end="7" st="7"/>
                                            </p:txEl>
                                          </p:spTgt>
                                        </p:tgtEl>
                                        <p:attrNameLst>
                                          <p:attrName>style.visibility</p:attrName>
                                        </p:attrNameLst>
                                      </p:cBhvr>
                                      <p:to>
                                        <p:strVal val="visible"/>
                                      </p:to>
                                    </p:set>
                                    <p:animEffect filter="fade" transition="in">
                                      <p:cBhvr>
                                        <p:cTn dur="500"/>
                                        <p:tgtEl>
                                          <p:spTgt spid="36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8"/>
          <p:cNvSpPr txBox="1"/>
          <p:nvPr>
            <p:ph type="title"/>
          </p:nvPr>
        </p:nvSpPr>
        <p:spPr>
          <a:xfrm>
            <a:off x="539552" y="26064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e-CH"/>
              <a:t>Puberale Phase</a:t>
            </a:r>
            <a:br>
              <a:rPr lang="de-CH"/>
            </a:br>
            <a:r>
              <a:rPr lang="de-CH"/>
              <a:t>14-17 Jahre</a:t>
            </a:r>
            <a:endParaRPr/>
          </a:p>
        </p:txBody>
      </p:sp>
      <p:sp>
        <p:nvSpPr>
          <p:cNvPr id="373" name="Google Shape;373;p4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Vorteile</a:t>
            </a:r>
            <a:endParaRPr/>
          </a:p>
        </p:txBody>
      </p:sp>
      <p:sp>
        <p:nvSpPr>
          <p:cNvPr id="374" name="Google Shape;374;p4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Eigenständigkeit-&gt; Verantwortung übergeben</a:t>
            </a:r>
            <a:endParaRPr/>
          </a:p>
          <a:p>
            <a:pPr indent="-342900" lvl="0" marL="342900" rtl="0" algn="l">
              <a:spcBef>
                <a:spcPts val="480"/>
              </a:spcBef>
              <a:spcAft>
                <a:spcPts val="0"/>
              </a:spcAft>
              <a:buSzPts val="1920"/>
              <a:buChar char="■"/>
            </a:pPr>
            <a:r>
              <a:rPr lang="de-CH"/>
              <a:t>Entwicklung aller motorischen Grundeigenschaften</a:t>
            </a:r>
            <a:endParaRPr/>
          </a:p>
          <a:p>
            <a:pPr indent="-342900" lvl="0" marL="342900" rtl="0" algn="l">
              <a:spcBef>
                <a:spcPts val="480"/>
              </a:spcBef>
              <a:spcAft>
                <a:spcPts val="0"/>
              </a:spcAft>
              <a:buSzPts val="1920"/>
              <a:buChar char="■"/>
            </a:pPr>
            <a:r>
              <a:rPr lang="de-CH"/>
              <a:t>Variieren-&gt; Verfestigen</a:t>
            </a:r>
            <a:endParaRPr/>
          </a:p>
          <a:p>
            <a:pPr indent="-342900" lvl="0" marL="342900" rtl="0" algn="l">
              <a:spcBef>
                <a:spcPts val="480"/>
              </a:spcBef>
              <a:spcAft>
                <a:spcPts val="0"/>
              </a:spcAft>
              <a:buSzPts val="1920"/>
              <a:buChar char="■"/>
            </a:pPr>
            <a:r>
              <a:rPr lang="de-CH"/>
              <a:t>Gruppendynamik</a:t>
            </a:r>
            <a:endParaRPr/>
          </a:p>
        </p:txBody>
      </p:sp>
      <p:sp>
        <p:nvSpPr>
          <p:cNvPr id="375" name="Google Shape;375;p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Zu beachten</a:t>
            </a:r>
            <a:endParaRPr/>
          </a:p>
        </p:txBody>
      </p:sp>
      <p:sp>
        <p:nvSpPr>
          <p:cNvPr id="376" name="Google Shape;376;p4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Körper und Geist orientiert sich neu</a:t>
            </a:r>
            <a:endParaRPr/>
          </a:p>
          <a:p>
            <a:pPr indent="-342900" lvl="0" marL="342900" rtl="0" algn="l">
              <a:spcBef>
                <a:spcPts val="480"/>
              </a:spcBef>
              <a:spcAft>
                <a:spcPts val="0"/>
              </a:spcAft>
              <a:buSzPts val="1920"/>
              <a:buChar char="■"/>
            </a:pPr>
            <a:r>
              <a:rPr lang="de-CH"/>
              <a:t>Soziale Veränderungen </a:t>
            </a:r>
            <a:endParaRPr/>
          </a:p>
          <a:p>
            <a:pPr indent="0" lvl="0" marL="0" rtl="0" algn="l">
              <a:spcBef>
                <a:spcPts val="480"/>
              </a:spcBef>
              <a:spcAft>
                <a:spcPts val="0"/>
              </a:spcAft>
              <a:buSzPts val="1920"/>
              <a:buNone/>
            </a:pPr>
            <a:r>
              <a:rPr lang="de-CH"/>
              <a:t>     (Schule/ Beruf)</a:t>
            </a:r>
            <a:endParaRPr/>
          </a:p>
          <a:p>
            <a:pPr indent="-342900" lvl="0" marL="342900" rtl="0" algn="l">
              <a:spcBef>
                <a:spcPts val="480"/>
              </a:spcBef>
              <a:spcAft>
                <a:spcPts val="0"/>
              </a:spcAft>
              <a:buSzPts val="1920"/>
              <a:buChar char="■"/>
            </a:pPr>
            <a:r>
              <a:rPr lang="de-CH"/>
              <a:t>Wachstum/ körperliche Veränderungen </a:t>
            </a:r>
            <a:endParaRPr/>
          </a:p>
          <a:p>
            <a:pPr indent="-342900" lvl="0" marL="342900" rtl="0" algn="l">
              <a:spcBef>
                <a:spcPts val="480"/>
              </a:spcBef>
              <a:spcAft>
                <a:spcPts val="0"/>
              </a:spcAft>
              <a:buSzPts val="1920"/>
              <a:buChar char="■"/>
            </a:pPr>
            <a:r>
              <a:rPr lang="de-CH"/>
              <a:t>Gruppendynamik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Effect filter="fade" transition="in">
                                      <p:cBhvr>
                                        <p:cTn dur="500"/>
                                        <p:tgtEl>
                                          <p:spTgt spid="373">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500"/>
                                        <p:tgtEl>
                                          <p:spTgt spid="374">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4">
                                            <p:txEl>
                                              <p:pRg end="1" st="1"/>
                                            </p:txEl>
                                          </p:spTgt>
                                        </p:tgtEl>
                                        <p:attrNameLst>
                                          <p:attrName>style.visibility</p:attrName>
                                        </p:attrNameLst>
                                      </p:cBhvr>
                                      <p:to>
                                        <p:strVal val="visible"/>
                                      </p:to>
                                    </p:set>
                                    <p:animEffect filter="fade" transition="in">
                                      <p:cBhvr>
                                        <p:cTn dur="500"/>
                                        <p:tgtEl>
                                          <p:spTgt spid="374">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4">
                                            <p:txEl>
                                              <p:pRg end="2" st="2"/>
                                            </p:txEl>
                                          </p:spTgt>
                                        </p:tgtEl>
                                        <p:attrNameLst>
                                          <p:attrName>style.visibility</p:attrName>
                                        </p:attrNameLst>
                                      </p:cBhvr>
                                      <p:to>
                                        <p:strVal val="visible"/>
                                      </p:to>
                                    </p:set>
                                    <p:animEffect filter="fade" transition="in">
                                      <p:cBhvr>
                                        <p:cTn dur="500"/>
                                        <p:tgtEl>
                                          <p:spTgt spid="374">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4">
                                            <p:txEl>
                                              <p:pRg end="3" st="3"/>
                                            </p:txEl>
                                          </p:spTgt>
                                        </p:tgtEl>
                                        <p:attrNameLst>
                                          <p:attrName>style.visibility</p:attrName>
                                        </p:attrNameLst>
                                      </p:cBhvr>
                                      <p:to>
                                        <p:strVal val="visible"/>
                                      </p:to>
                                    </p:set>
                                    <p:animEffect filter="fade" transition="in">
                                      <p:cBhvr>
                                        <p:cTn dur="500"/>
                                        <p:tgtEl>
                                          <p:spTgt spid="3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500"/>
                                        <p:tgtEl>
                                          <p:spTgt spid="375">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6">
                                            <p:txEl>
                                              <p:pRg end="0" st="0"/>
                                            </p:txEl>
                                          </p:spTgt>
                                        </p:tgtEl>
                                        <p:attrNameLst>
                                          <p:attrName>style.visibility</p:attrName>
                                        </p:attrNameLst>
                                      </p:cBhvr>
                                      <p:to>
                                        <p:strVal val="visible"/>
                                      </p:to>
                                    </p:set>
                                    <p:animEffect filter="fade" transition="in">
                                      <p:cBhvr>
                                        <p:cTn dur="500"/>
                                        <p:tgtEl>
                                          <p:spTgt spid="376">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6">
                                            <p:txEl>
                                              <p:pRg end="1" st="1"/>
                                            </p:txEl>
                                          </p:spTgt>
                                        </p:tgtEl>
                                        <p:attrNameLst>
                                          <p:attrName>style.visibility</p:attrName>
                                        </p:attrNameLst>
                                      </p:cBhvr>
                                      <p:to>
                                        <p:strVal val="visible"/>
                                      </p:to>
                                    </p:set>
                                    <p:animEffect filter="fade" transition="in">
                                      <p:cBhvr>
                                        <p:cTn dur="500"/>
                                        <p:tgtEl>
                                          <p:spTgt spid="376">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6">
                                            <p:txEl>
                                              <p:pRg end="2" st="2"/>
                                            </p:txEl>
                                          </p:spTgt>
                                        </p:tgtEl>
                                        <p:attrNameLst>
                                          <p:attrName>style.visibility</p:attrName>
                                        </p:attrNameLst>
                                      </p:cBhvr>
                                      <p:to>
                                        <p:strVal val="visible"/>
                                      </p:to>
                                    </p:set>
                                    <p:animEffect filter="fade" transition="in">
                                      <p:cBhvr>
                                        <p:cTn dur="500"/>
                                        <p:tgtEl>
                                          <p:spTgt spid="376">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6">
                                            <p:txEl>
                                              <p:pRg end="3" st="3"/>
                                            </p:txEl>
                                          </p:spTgt>
                                        </p:tgtEl>
                                        <p:attrNameLst>
                                          <p:attrName>style.visibility</p:attrName>
                                        </p:attrNameLst>
                                      </p:cBhvr>
                                      <p:to>
                                        <p:strVal val="visible"/>
                                      </p:to>
                                    </p:set>
                                    <p:animEffect filter="fade" transition="in">
                                      <p:cBhvr>
                                        <p:cTn dur="500"/>
                                        <p:tgtEl>
                                          <p:spTgt spid="376">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76">
                                            <p:txEl>
                                              <p:pRg end="4" st="4"/>
                                            </p:txEl>
                                          </p:spTgt>
                                        </p:tgtEl>
                                        <p:attrNameLst>
                                          <p:attrName>style.visibility</p:attrName>
                                        </p:attrNameLst>
                                      </p:cBhvr>
                                      <p:to>
                                        <p:strVal val="visible"/>
                                      </p:to>
                                    </p:set>
                                    <p:animEffect filter="fade" transition="in">
                                      <p:cBhvr>
                                        <p:cTn dur="500"/>
                                        <p:tgtEl>
                                          <p:spTgt spid="37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e-CH"/>
              <a:t>Adoleszenz</a:t>
            </a:r>
            <a:br>
              <a:rPr lang="de-CH"/>
            </a:br>
            <a:r>
              <a:rPr lang="de-CH"/>
              <a:t>18+</a:t>
            </a:r>
            <a:endParaRPr/>
          </a:p>
        </p:txBody>
      </p:sp>
      <p:sp>
        <p:nvSpPr>
          <p:cNvPr id="382" name="Google Shape;382;p4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Motivation</a:t>
            </a:r>
            <a:endParaRPr/>
          </a:p>
        </p:txBody>
      </p:sp>
      <p:sp>
        <p:nvSpPr>
          <p:cNvPr id="383" name="Google Shape;383;p4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Nahezu uneingeschränkte Trainierbarkeit</a:t>
            </a:r>
            <a:endParaRPr/>
          </a:p>
          <a:p>
            <a:pPr indent="-220980" lvl="0" marL="342900" rtl="0" algn="l">
              <a:spcBef>
                <a:spcPts val="480"/>
              </a:spcBef>
              <a:spcAft>
                <a:spcPts val="0"/>
              </a:spcAft>
              <a:buSzPts val="1920"/>
              <a:buNone/>
            </a:pPr>
            <a:r>
              <a:t/>
            </a:r>
            <a:endParaRPr/>
          </a:p>
          <a:p>
            <a:pPr indent="-342900" lvl="0" marL="342900" rtl="0" algn="l">
              <a:spcBef>
                <a:spcPts val="480"/>
              </a:spcBef>
              <a:spcAft>
                <a:spcPts val="0"/>
              </a:spcAft>
              <a:buSzPts val="1920"/>
              <a:buChar char="■"/>
            </a:pPr>
            <a:r>
              <a:rPr lang="de-CH"/>
              <a:t>Karate Interesse </a:t>
            </a:r>
            <a:endParaRPr/>
          </a:p>
          <a:p>
            <a:pPr indent="0" lvl="0" marL="0" rtl="0" algn="l">
              <a:spcBef>
                <a:spcPts val="480"/>
              </a:spcBef>
              <a:spcAft>
                <a:spcPts val="0"/>
              </a:spcAft>
              <a:buSzPts val="1920"/>
              <a:buNone/>
            </a:pPr>
            <a:r>
              <a:rPr lang="de-CH"/>
              <a:t>   -&gt;Technik</a:t>
            </a:r>
            <a:endParaRPr/>
          </a:p>
          <a:p>
            <a:pPr indent="0" lvl="0" marL="0" rtl="0" algn="l">
              <a:spcBef>
                <a:spcPts val="480"/>
              </a:spcBef>
              <a:spcAft>
                <a:spcPts val="0"/>
              </a:spcAft>
              <a:buSzPts val="1920"/>
              <a:buNone/>
            </a:pPr>
            <a:r>
              <a:rPr lang="de-CH"/>
              <a:t>   -&gt;Bunkai</a:t>
            </a:r>
            <a:endParaRPr/>
          </a:p>
          <a:p>
            <a:pPr indent="0" lvl="0" marL="0" rtl="0" algn="l">
              <a:spcBef>
                <a:spcPts val="480"/>
              </a:spcBef>
              <a:spcAft>
                <a:spcPts val="0"/>
              </a:spcAft>
              <a:buSzPts val="1920"/>
              <a:buNone/>
            </a:pPr>
            <a:r>
              <a:rPr lang="de-CH"/>
              <a:t>   -&gt;Selbstverteidigung</a:t>
            </a:r>
            <a:endParaRPr/>
          </a:p>
        </p:txBody>
      </p:sp>
      <p:sp>
        <p:nvSpPr>
          <p:cNvPr id="384" name="Google Shape;384;p4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Zu beachten</a:t>
            </a:r>
            <a:endParaRPr/>
          </a:p>
        </p:txBody>
      </p:sp>
      <p:sp>
        <p:nvSpPr>
          <p:cNvPr id="385" name="Google Shape;385;p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Interessenskonflikte</a:t>
            </a:r>
            <a:endParaRPr/>
          </a:p>
          <a:p>
            <a:pPr indent="-220980" lvl="0" marL="342900" rtl="0" algn="l">
              <a:spcBef>
                <a:spcPts val="480"/>
              </a:spcBef>
              <a:spcAft>
                <a:spcPts val="0"/>
              </a:spcAft>
              <a:buSzPts val="1920"/>
              <a:buNone/>
            </a:pPr>
            <a:r>
              <a:t/>
            </a:r>
            <a:endParaRPr/>
          </a:p>
          <a:p>
            <a:pPr indent="-342900" lvl="0" marL="342900" rtl="0" algn="l">
              <a:spcBef>
                <a:spcPts val="480"/>
              </a:spcBef>
              <a:spcAft>
                <a:spcPts val="0"/>
              </a:spcAft>
              <a:buSzPts val="1920"/>
              <a:buChar char="■"/>
            </a:pPr>
            <a:r>
              <a:rPr lang="de-CH"/>
              <a:t>Individuelle körperliche Fähigkeiten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animEffect filter="fade" transition="in">
                                      <p:cBhvr>
                                        <p:cTn dur="500"/>
                                        <p:tgtEl>
                                          <p:spTgt spid="382">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3">
                                            <p:txEl>
                                              <p:pRg end="0" st="0"/>
                                            </p:txEl>
                                          </p:spTgt>
                                        </p:tgtEl>
                                        <p:attrNameLst>
                                          <p:attrName>style.visibility</p:attrName>
                                        </p:attrNameLst>
                                      </p:cBhvr>
                                      <p:to>
                                        <p:strVal val="visible"/>
                                      </p:to>
                                    </p:set>
                                    <p:animEffect filter="fade" transition="in">
                                      <p:cBhvr>
                                        <p:cTn dur="500"/>
                                        <p:tgtEl>
                                          <p:spTgt spid="383">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3">
                                            <p:txEl>
                                              <p:pRg end="1" st="1"/>
                                            </p:txEl>
                                          </p:spTgt>
                                        </p:tgtEl>
                                        <p:attrNameLst>
                                          <p:attrName>style.visibility</p:attrName>
                                        </p:attrNameLst>
                                      </p:cBhvr>
                                      <p:to>
                                        <p:strVal val="visible"/>
                                      </p:to>
                                    </p:set>
                                    <p:animEffect filter="fade" transition="in">
                                      <p:cBhvr>
                                        <p:cTn dur="500"/>
                                        <p:tgtEl>
                                          <p:spTgt spid="383">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3">
                                            <p:txEl>
                                              <p:pRg end="2" st="2"/>
                                            </p:txEl>
                                          </p:spTgt>
                                        </p:tgtEl>
                                        <p:attrNameLst>
                                          <p:attrName>style.visibility</p:attrName>
                                        </p:attrNameLst>
                                      </p:cBhvr>
                                      <p:to>
                                        <p:strVal val="visible"/>
                                      </p:to>
                                    </p:set>
                                    <p:animEffect filter="fade" transition="in">
                                      <p:cBhvr>
                                        <p:cTn dur="500"/>
                                        <p:tgtEl>
                                          <p:spTgt spid="383">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3">
                                            <p:txEl>
                                              <p:pRg end="3" st="3"/>
                                            </p:txEl>
                                          </p:spTgt>
                                        </p:tgtEl>
                                        <p:attrNameLst>
                                          <p:attrName>style.visibility</p:attrName>
                                        </p:attrNameLst>
                                      </p:cBhvr>
                                      <p:to>
                                        <p:strVal val="visible"/>
                                      </p:to>
                                    </p:set>
                                    <p:animEffect filter="fade" transition="in">
                                      <p:cBhvr>
                                        <p:cTn dur="500"/>
                                        <p:tgtEl>
                                          <p:spTgt spid="383">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3">
                                            <p:txEl>
                                              <p:pRg end="4" st="4"/>
                                            </p:txEl>
                                          </p:spTgt>
                                        </p:tgtEl>
                                        <p:attrNameLst>
                                          <p:attrName>style.visibility</p:attrName>
                                        </p:attrNameLst>
                                      </p:cBhvr>
                                      <p:to>
                                        <p:strVal val="visible"/>
                                      </p:to>
                                    </p:set>
                                    <p:animEffect filter="fade" transition="in">
                                      <p:cBhvr>
                                        <p:cTn dur="500"/>
                                        <p:tgtEl>
                                          <p:spTgt spid="383">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3">
                                            <p:txEl>
                                              <p:pRg end="5" st="5"/>
                                            </p:txEl>
                                          </p:spTgt>
                                        </p:tgtEl>
                                        <p:attrNameLst>
                                          <p:attrName>style.visibility</p:attrName>
                                        </p:attrNameLst>
                                      </p:cBhvr>
                                      <p:to>
                                        <p:strVal val="visible"/>
                                      </p:to>
                                    </p:set>
                                    <p:animEffect filter="fade" transition="in">
                                      <p:cBhvr>
                                        <p:cTn dur="500"/>
                                        <p:tgtEl>
                                          <p:spTgt spid="3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animEffect filter="fade" transition="in">
                                      <p:cBhvr>
                                        <p:cTn dur="500"/>
                                        <p:tgtEl>
                                          <p:spTgt spid="384">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5">
                                            <p:txEl>
                                              <p:pRg end="0" st="0"/>
                                            </p:txEl>
                                          </p:spTgt>
                                        </p:tgtEl>
                                        <p:attrNameLst>
                                          <p:attrName>style.visibility</p:attrName>
                                        </p:attrNameLst>
                                      </p:cBhvr>
                                      <p:to>
                                        <p:strVal val="visible"/>
                                      </p:to>
                                    </p:set>
                                    <p:animEffect filter="fade" transition="in">
                                      <p:cBhvr>
                                        <p:cTn dur="500"/>
                                        <p:tgtEl>
                                          <p:spTgt spid="385">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5">
                                            <p:txEl>
                                              <p:pRg end="1" st="1"/>
                                            </p:txEl>
                                          </p:spTgt>
                                        </p:tgtEl>
                                        <p:attrNameLst>
                                          <p:attrName>style.visibility</p:attrName>
                                        </p:attrNameLst>
                                      </p:cBhvr>
                                      <p:to>
                                        <p:strVal val="visible"/>
                                      </p:to>
                                    </p:set>
                                    <p:animEffect filter="fade" transition="in">
                                      <p:cBhvr>
                                        <p:cTn dur="500"/>
                                        <p:tgtEl>
                                          <p:spTgt spid="385">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85">
                                            <p:txEl>
                                              <p:pRg end="2" st="2"/>
                                            </p:txEl>
                                          </p:spTgt>
                                        </p:tgtEl>
                                        <p:attrNameLst>
                                          <p:attrName>style.visibility</p:attrName>
                                        </p:attrNameLst>
                                      </p:cBhvr>
                                      <p:to>
                                        <p:strVal val="visible"/>
                                      </p:to>
                                    </p:set>
                                    <p:animEffect filter="fade" transition="in">
                                      <p:cBhvr>
                                        <p:cTn dur="500"/>
                                        <p:tgtEl>
                                          <p:spTgt spid="38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de-CH"/>
              <a:t>Karate +</a:t>
            </a:r>
            <a:br>
              <a:rPr lang="de-CH"/>
            </a:br>
            <a:r>
              <a:rPr lang="de-CH"/>
              <a:t>Ü30</a:t>
            </a:r>
            <a:endParaRPr/>
          </a:p>
        </p:txBody>
      </p:sp>
      <p:sp>
        <p:nvSpPr>
          <p:cNvPr id="391" name="Google Shape;391;p5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Motivation	</a:t>
            </a:r>
            <a:endParaRPr/>
          </a:p>
        </p:txBody>
      </p:sp>
      <p:sp>
        <p:nvSpPr>
          <p:cNvPr id="392" name="Google Shape;392;p5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Gesundheit</a:t>
            </a:r>
            <a:endParaRPr/>
          </a:p>
          <a:p>
            <a:pPr indent="-342900" lvl="0" marL="342900" rtl="0" algn="l">
              <a:spcBef>
                <a:spcPts val="480"/>
              </a:spcBef>
              <a:spcAft>
                <a:spcPts val="0"/>
              </a:spcAft>
              <a:buSzPts val="1920"/>
              <a:buChar char="■"/>
            </a:pPr>
            <a:r>
              <a:rPr lang="de-CH"/>
              <a:t>Stressabbau</a:t>
            </a:r>
            <a:endParaRPr/>
          </a:p>
          <a:p>
            <a:pPr indent="-342900" lvl="0" marL="342900" rtl="0" algn="l">
              <a:spcBef>
                <a:spcPts val="480"/>
              </a:spcBef>
              <a:spcAft>
                <a:spcPts val="0"/>
              </a:spcAft>
              <a:buSzPts val="1920"/>
              <a:buChar char="■"/>
            </a:pPr>
            <a:r>
              <a:rPr lang="de-CH"/>
              <a:t>Selbstverteidigung</a:t>
            </a:r>
            <a:endParaRPr/>
          </a:p>
          <a:p>
            <a:pPr indent="-342900" lvl="0" marL="342900" rtl="0" algn="l">
              <a:spcBef>
                <a:spcPts val="480"/>
              </a:spcBef>
              <a:spcAft>
                <a:spcPts val="0"/>
              </a:spcAft>
              <a:buSzPts val="1920"/>
              <a:buChar char="■"/>
            </a:pPr>
            <a:r>
              <a:rPr lang="de-CH"/>
              <a:t>Sozialer Kontakt</a:t>
            </a:r>
            <a:endParaRPr/>
          </a:p>
        </p:txBody>
      </p:sp>
      <p:sp>
        <p:nvSpPr>
          <p:cNvPr id="393" name="Google Shape;393;p5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1920"/>
              <a:buNone/>
            </a:pPr>
            <a:r>
              <a:rPr lang="de-CH"/>
              <a:t>Zu beachten</a:t>
            </a:r>
            <a:endParaRPr/>
          </a:p>
        </p:txBody>
      </p:sp>
      <p:sp>
        <p:nvSpPr>
          <p:cNvPr id="394" name="Google Shape;394;p50"/>
          <p:cNvSpPr txBox="1"/>
          <p:nvPr>
            <p:ph idx="4" type="body"/>
          </p:nvPr>
        </p:nvSpPr>
        <p:spPr>
          <a:xfrm>
            <a:off x="4645025" y="2174874"/>
            <a:ext cx="4041775" cy="449448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920"/>
              <a:buChar char="■"/>
            </a:pPr>
            <a:r>
              <a:rPr lang="de-CH"/>
              <a:t>Gelenke: Knorpeldicke ↓</a:t>
            </a:r>
            <a:endParaRPr/>
          </a:p>
          <a:p>
            <a:pPr indent="-342900" lvl="0" marL="342900" rtl="0" algn="l">
              <a:spcBef>
                <a:spcPts val="480"/>
              </a:spcBef>
              <a:spcAft>
                <a:spcPts val="0"/>
              </a:spcAft>
              <a:buSzPts val="1920"/>
              <a:buChar char="■"/>
            </a:pPr>
            <a:r>
              <a:rPr lang="de-CH"/>
              <a:t>Muskulatur: Elastizität↓</a:t>
            </a:r>
            <a:endParaRPr/>
          </a:p>
          <a:p>
            <a:pPr indent="0" lvl="0" marL="0" rtl="0" algn="l">
              <a:spcBef>
                <a:spcPts val="480"/>
              </a:spcBef>
              <a:spcAft>
                <a:spcPts val="0"/>
              </a:spcAft>
              <a:buSzPts val="1920"/>
              <a:buNone/>
            </a:pPr>
            <a:r>
              <a:rPr lang="de-CH"/>
              <a:t>     -&gt; gutes Aufwärmen </a:t>
            </a:r>
            <a:endParaRPr/>
          </a:p>
          <a:p>
            <a:pPr indent="0" lvl="0" marL="0" rtl="0" algn="l">
              <a:spcBef>
                <a:spcPts val="480"/>
              </a:spcBef>
              <a:spcAft>
                <a:spcPts val="0"/>
              </a:spcAft>
              <a:buSzPts val="1920"/>
              <a:buNone/>
            </a:pPr>
            <a:r>
              <a:rPr lang="de-CH"/>
              <a:t>     -&gt;Explosivkraft ↓</a:t>
            </a:r>
            <a:endParaRPr/>
          </a:p>
          <a:p>
            <a:pPr indent="0" lvl="0" marL="0" rtl="0" algn="l">
              <a:spcBef>
                <a:spcPts val="480"/>
              </a:spcBef>
              <a:spcAft>
                <a:spcPts val="0"/>
              </a:spcAft>
              <a:buSzPts val="1920"/>
              <a:buNone/>
            </a:pPr>
            <a:r>
              <a:rPr lang="de-CH"/>
              <a:t>     -&gt;Gymnastik </a:t>
            </a:r>
            <a:endParaRPr/>
          </a:p>
          <a:p>
            <a:pPr indent="-342900" lvl="0" marL="342900" rtl="0" algn="l">
              <a:spcBef>
                <a:spcPts val="480"/>
              </a:spcBef>
              <a:spcAft>
                <a:spcPts val="0"/>
              </a:spcAft>
              <a:buSzPts val="1920"/>
              <a:buChar char="■"/>
            </a:pPr>
            <a:r>
              <a:rPr lang="de-CH"/>
              <a:t>Herzkreislauf</a:t>
            </a:r>
            <a:endParaRPr/>
          </a:p>
          <a:p>
            <a:pPr indent="0" lvl="0" marL="0" rtl="0" algn="l">
              <a:spcBef>
                <a:spcPts val="480"/>
              </a:spcBef>
              <a:spcAft>
                <a:spcPts val="0"/>
              </a:spcAft>
              <a:buSzPts val="1920"/>
              <a:buNone/>
            </a:pPr>
            <a:r>
              <a:rPr lang="de-CH"/>
              <a:t>     -&gt; Atmung, Hautfarbe</a:t>
            </a:r>
            <a:endParaRPr/>
          </a:p>
          <a:p>
            <a:pPr indent="-342900" lvl="0" marL="342900" rtl="0" algn="l">
              <a:spcBef>
                <a:spcPts val="480"/>
              </a:spcBef>
              <a:spcAft>
                <a:spcPts val="0"/>
              </a:spcAft>
              <a:buSzPts val="1920"/>
              <a:buChar char="■"/>
            </a:pPr>
            <a:r>
              <a:rPr lang="de-CH"/>
              <a:t> Regenerationszeit länger</a:t>
            </a:r>
            <a:endParaRPr/>
          </a:p>
          <a:p>
            <a:pPr indent="0" lvl="0" marL="0" rtl="0" algn="l">
              <a:spcBef>
                <a:spcPts val="480"/>
              </a:spcBef>
              <a:spcAft>
                <a:spcPts val="0"/>
              </a:spcAft>
              <a:buSzPts val="1920"/>
              <a:buNone/>
            </a:pPr>
            <a:r>
              <a:rPr lang="de-CH"/>
              <a:t>    -&gt; Pause, trinken</a:t>
            </a:r>
            <a:endParaRPr/>
          </a:p>
          <a:p>
            <a:pPr indent="-220980" lvl="0" marL="342900" rtl="0" algn="l">
              <a:spcBef>
                <a:spcPts val="480"/>
              </a:spcBef>
              <a:spcAft>
                <a:spcPts val="0"/>
              </a:spcAft>
              <a:buSzPts val="1920"/>
              <a:buNone/>
            </a:pPr>
            <a:r>
              <a:t/>
            </a:r>
            <a:endParaRPr/>
          </a:p>
          <a:p>
            <a:pPr indent="-220980" lvl="0" marL="342900" rtl="0" algn="l">
              <a:spcBef>
                <a:spcPts val="480"/>
              </a:spcBef>
              <a:spcAft>
                <a:spcPts val="0"/>
              </a:spcAft>
              <a:buSzPts val="1920"/>
              <a:buNone/>
            </a:pPr>
            <a:r>
              <a:t/>
            </a:r>
            <a:endParaRPr/>
          </a:p>
          <a:p>
            <a:pPr indent="0" lvl="0" marL="0" rtl="0" algn="l">
              <a:spcBef>
                <a:spcPts val="480"/>
              </a:spcBef>
              <a:spcAft>
                <a:spcPts val="0"/>
              </a:spcAft>
              <a:buSzPts val="192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500"/>
                                        <p:tgtEl>
                                          <p:spTgt spid="391">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500"/>
                                        <p:tgtEl>
                                          <p:spTgt spid="392">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500"/>
                                        <p:tgtEl>
                                          <p:spTgt spid="392">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500"/>
                                        <p:tgtEl>
                                          <p:spTgt spid="392">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500"/>
                                        <p:tgtEl>
                                          <p:spTgt spid="3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500"/>
                                        <p:tgtEl>
                                          <p:spTgt spid="394">
                                            <p:txEl>
                                              <p:pRg end="1" st="1"/>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500"/>
                                        <p:tgtEl>
                                          <p:spTgt spid="394">
                                            <p:txEl>
                                              <p:pRg end="2" st="2"/>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500"/>
                                        <p:tgtEl>
                                          <p:spTgt spid="394">
                                            <p:txEl>
                                              <p:pRg end="3" st="3"/>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500"/>
                                        <p:tgtEl>
                                          <p:spTgt spid="394">
                                            <p:txEl>
                                              <p:pRg end="4" st="4"/>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500"/>
                                        <p:tgtEl>
                                          <p:spTgt spid="394">
                                            <p:txEl>
                                              <p:pRg end="5" st="5"/>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500"/>
                                        <p:tgtEl>
                                          <p:spTgt spid="394">
                                            <p:txEl>
                                              <p:pRg end="6" st="6"/>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500"/>
                                        <p:tgtEl>
                                          <p:spTgt spid="394">
                                            <p:txEl>
                                              <p:pRg end="7" st="7"/>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500"/>
                                        <p:tgtEl>
                                          <p:spTgt spid="394">
                                            <p:txEl>
                                              <p:pRg end="8" st="8"/>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9" st="9"/>
                                            </p:txEl>
                                          </p:spTgt>
                                        </p:tgtEl>
                                        <p:attrNameLst>
                                          <p:attrName>style.visibility</p:attrName>
                                        </p:attrNameLst>
                                      </p:cBhvr>
                                      <p:to>
                                        <p:strVal val="visible"/>
                                      </p:to>
                                    </p:set>
                                    <p:animEffect filter="fade" transition="in">
                                      <p:cBhvr>
                                        <p:cTn dur="500"/>
                                        <p:tgtEl>
                                          <p:spTgt spid="394">
                                            <p:txEl>
                                              <p:pRg end="9" st="9"/>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10" st="10"/>
                                            </p:txEl>
                                          </p:spTgt>
                                        </p:tgtEl>
                                        <p:attrNameLst>
                                          <p:attrName>style.visibility</p:attrName>
                                        </p:attrNameLst>
                                      </p:cBhvr>
                                      <p:to>
                                        <p:strVal val="visible"/>
                                      </p:to>
                                    </p:set>
                                    <p:animEffect filter="fade" transition="in">
                                      <p:cBhvr>
                                        <p:cTn dur="500"/>
                                        <p:tgtEl>
                                          <p:spTgt spid="394">
                                            <p:txEl>
                                              <p:pRg end="10" st="10"/>
                                            </p:txEl>
                                          </p:spTgt>
                                        </p:tgtEl>
                                      </p:cBhvr>
                                    </p:animEffect>
                                  </p:childTnLst>
                                </p:cTn>
                              </p:par>
                              <p:par>
                                <p:cTn fill="hold" nodeType="withEffect" presetClass="entr" presetID="10" presetSubtype="0">
                                  <p:stCondLst>
                                    <p:cond delay="250"/>
                                  </p:stCondLst>
                                  <p:childTnLst>
                                    <p:set>
                                      <p:cBhvr>
                                        <p:cTn dur="1" fill="hold">
                                          <p:stCondLst>
                                            <p:cond delay="0"/>
                                          </p:stCondLst>
                                        </p:cTn>
                                        <p:tgtEl>
                                          <p:spTgt spid="394">
                                            <p:txEl>
                                              <p:pRg end="11" st="11"/>
                                            </p:txEl>
                                          </p:spTgt>
                                        </p:tgtEl>
                                        <p:attrNameLst>
                                          <p:attrName>style.visibility</p:attrName>
                                        </p:attrNameLst>
                                      </p:cBhvr>
                                      <p:to>
                                        <p:strVal val="visible"/>
                                      </p:to>
                                    </p:set>
                                    <p:animEffect filter="fade" transition="in">
                                      <p:cBhvr>
                                        <p:cTn dur="500"/>
                                        <p:tgtEl>
                                          <p:spTgt spid="394">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de-CH"/>
              <a:t>Kniearthrose</a:t>
            </a:r>
            <a:endParaRPr/>
          </a:p>
        </p:txBody>
      </p:sp>
      <p:pic>
        <p:nvPicPr>
          <p:cNvPr id="400" name="Google Shape;400;p51"/>
          <p:cNvPicPr preferRelativeResize="0"/>
          <p:nvPr>
            <p:ph idx="1" type="body"/>
          </p:nvPr>
        </p:nvPicPr>
        <p:blipFill rotWithShape="1">
          <a:blip r:embed="rId3">
            <a:alphaModFix/>
          </a:blip>
          <a:srcRect b="0" l="0" r="0" t="0"/>
          <a:stretch/>
        </p:blipFill>
        <p:spPr>
          <a:xfrm>
            <a:off x="1652587" y="1900237"/>
            <a:ext cx="5838825" cy="3895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2"/>
          <p:cNvSpPr txBox="1"/>
          <p:nvPr>
            <p:ph type="title"/>
          </p:nvPr>
        </p:nvSpPr>
        <p:spPr>
          <a:xfrm>
            <a:off x="323850" y="1412875"/>
            <a:ext cx="8229600" cy="216058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lang="de-CH" sz="4000"/>
            </a:br>
            <a:br>
              <a:rPr lang="de-CH" sz="4000"/>
            </a:br>
            <a:r>
              <a:rPr lang="de-CH" sz="4000"/>
              <a:t>„Bewegung ist stets nur so zuträglich wie die Haltung, in der wir sie betreiben“</a:t>
            </a:r>
            <a:br>
              <a:rPr lang="de-CH" sz="4000"/>
            </a:br>
            <a:r>
              <a:rPr lang="de-CH" sz="1400"/>
              <a:t>(Joseph Heller)</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411" name="Google Shape;411;p53"/>
          <p:cNvSpPr txBox="1"/>
          <p:nvPr>
            <p:ph idx="2" type="body"/>
          </p:nvPr>
        </p:nvSpPr>
        <p:spPr>
          <a:xfrm>
            <a:off x="4648200" y="1600200"/>
            <a:ext cx="4038600" cy="4495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4320"/>
              <a:buNone/>
            </a:pPr>
            <a:r>
              <a:rPr lang="de-CH" sz="5400">
                <a:latin typeface="Courgette"/>
                <a:ea typeface="Courgette"/>
                <a:cs typeface="Courgette"/>
                <a:sym typeface="Courgette"/>
              </a:rPr>
              <a:t>Herzliche Dank für die Aufmerksamkeit</a:t>
            </a:r>
            <a:endParaRPr sz="5400">
              <a:latin typeface="Courgette"/>
              <a:ea typeface="Courgette"/>
              <a:cs typeface="Courgette"/>
              <a:sym typeface="Courgette"/>
            </a:endParaRPr>
          </a:p>
        </p:txBody>
      </p:sp>
      <p:pic>
        <p:nvPicPr>
          <p:cNvPr descr="D:\Karate\SKR Trainerkurs\beweglichkeit.bmp" id="412" name="Google Shape;412;p53"/>
          <p:cNvPicPr preferRelativeResize="0"/>
          <p:nvPr>
            <p:ph idx="1" type="body"/>
          </p:nvPr>
        </p:nvPicPr>
        <p:blipFill rotWithShape="1">
          <a:blip r:embed="rId3">
            <a:alphaModFix/>
          </a:blip>
          <a:srcRect b="0" l="0" r="0" t="0"/>
          <a:stretch/>
        </p:blipFill>
        <p:spPr>
          <a:xfrm>
            <a:off x="395536" y="404664"/>
            <a:ext cx="2940304" cy="6146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xEl>
                                              <p:pRg end="0" st="0"/>
                                            </p:txEl>
                                          </p:spTgt>
                                        </p:tgtEl>
                                        <p:attrNameLst>
                                          <p:attrName>style.visibility</p:attrName>
                                        </p:attrNameLst>
                                      </p:cBhvr>
                                      <p:to>
                                        <p:strVal val="visible"/>
                                      </p:to>
                                    </p:set>
                                    <p:animEffect filter="fade" transition="in">
                                      <p:cBhvr>
                                        <p:cTn dur="1000"/>
                                        <p:tgtEl>
                                          <p:spTgt spid="411">
                                            <p:txEl>
                                              <p:pRg end="0" st="0"/>
                                            </p:txEl>
                                          </p:spTgt>
                                        </p:tgtEl>
                                      </p:cBhvr>
                                    </p:animEffect>
                                  </p:childTnLst>
                                </p:cTn>
                              </p:par>
                            </p:childTnLst>
                          </p:cTn>
                        </p:par>
                        <p:par>
                          <p:cTn fill="hold">
                            <p:stCondLst>
                              <p:cond delay="1000"/>
                            </p:stCondLst>
                            <p:childTnLst>
                              <p:par>
                                <p:cTn fill="hold" nodeType="afterEffect" presetClass="entr" presetID="23" presetSubtype="16">
                                  <p:stCondLst>
                                    <p:cond delay="25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500"/>
                                        <p:tgtEl>
                                          <p:spTgt spid="412"/>
                                        </p:tgtEl>
                                        <p:attrNameLst>
                                          <p:attrName>ppt_w</p:attrName>
                                        </p:attrNameLst>
                                      </p:cBhvr>
                                      <p:tavLst>
                                        <p:tav fmla="" tm="0">
                                          <p:val>
                                            <p:strVal val="0"/>
                                          </p:val>
                                        </p:tav>
                                        <p:tav fmla="" tm="100000">
                                          <p:val>
                                            <p:strVal val="#ppt_w"/>
                                          </p:val>
                                        </p:tav>
                                      </p:tavLst>
                                    </p:anim>
                                    <p:anim calcmode="lin" valueType="num">
                                      <p:cBhvr additive="base">
                                        <p:cTn dur="500"/>
                                        <p:tgtEl>
                                          <p:spTgt spid="4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419" name="Google Shape;419;p54"/>
          <p:cNvSpPr/>
          <p:nvPr/>
        </p:nvSpPr>
        <p:spPr>
          <a:xfrm>
            <a:off x="603249" y="824124"/>
            <a:ext cx="7653338" cy="2843213"/>
          </a:xfrm>
          <a:prstGeom prst="rect">
            <a:avLst/>
          </a:prstGeom>
          <a:solidFill>
            <a:srgbClr val="193D8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
        <p:nvSpPr>
          <p:cNvPr id="420" name="Google Shape;420;p54"/>
          <p:cNvSpPr txBox="1"/>
          <p:nvPr/>
        </p:nvSpPr>
        <p:spPr>
          <a:xfrm>
            <a:off x="990599" y="1062249"/>
            <a:ext cx="6981825" cy="1504950"/>
          </a:xfrm>
          <a:prstGeom prst="rect">
            <a:avLst/>
          </a:prstGeom>
          <a:solidFill>
            <a:srgbClr val="193D85"/>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4000"/>
              <a:buFont typeface="Calibri"/>
              <a:buNone/>
            </a:pPr>
            <a:r>
              <a:rPr b="1" lang="de-CH" sz="4000">
                <a:solidFill>
                  <a:schemeClr val="lt1"/>
                </a:solidFill>
                <a:latin typeface="Calibri"/>
                <a:ea typeface="Calibri"/>
                <a:cs typeface="Calibri"/>
                <a:sym typeface="Calibri"/>
              </a:rPr>
              <a:t>SKR-Trainerweiterbildung</a:t>
            </a:r>
            <a:endParaRPr/>
          </a:p>
          <a:p>
            <a:pPr indent="0" lvl="0" marL="0" marR="0" rtl="0" algn="ctr">
              <a:spcBef>
                <a:spcPts val="0"/>
              </a:spcBef>
              <a:spcAft>
                <a:spcPts val="0"/>
              </a:spcAft>
              <a:buClr>
                <a:schemeClr val="lt1"/>
              </a:buClr>
              <a:buSzPts val="4000"/>
              <a:buFont typeface="Calibri"/>
              <a:buNone/>
            </a:pPr>
            <a:r>
              <a:rPr b="1" lang="de-CH" sz="4000">
                <a:solidFill>
                  <a:schemeClr val="lt1"/>
                </a:solidFill>
                <a:latin typeface="Calibri"/>
                <a:ea typeface="Calibri"/>
                <a:cs typeface="Calibri"/>
                <a:sym typeface="Calibri"/>
              </a:rPr>
              <a:t>Psyche und Soziales</a:t>
            </a:r>
            <a:endParaRPr/>
          </a:p>
        </p:txBody>
      </p:sp>
      <p:sp>
        <p:nvSpPr>
          <p:cNvPr id="421" name="Google Shape;421;p54"/>
          <p:cNvSpPr txBox="1"/>
          <p:nvPr/>
        </p:nvSpPr>
        <p:spPr>
          <a:xfrm>
            <a:off x="990599" y="2965146"/>
            <a:ext cx="6985000" cy="369332"/>
          </a:xfrm>
          <a:prstGeom prst="rect">
            <a:avLst/>
          </a:prstGeom>
          <a:solidFill>
            <a:srgbClr val="193D85"/>
          </a:solidFill>
          <a:ln>
            <a:noFill/>
          </a:ln>
        </p:spPr>
        <p:txBody>
          <a:bodyPr anchorCtr="0" anchor="ctr" bIns="0" lIns="0" spcFirstLastPara="1" rIns="0" wrap="square" tIns="0">
            <a:spAutoFit/>
          </a:bodyPr>
          <a:lstStyle/>
          <a:p>
            <a:pPr indent="0" lvl="0" marL="0" marR="0" rtl="0" algn="l">
              <a:spcBef>
                <a:spcPts val="0"/>
              </a:spcBef>
              <a:spcAft>
                <a:spcPts val="0"/>
              </a:spcAft>
              <a:buNone/>
            </a:pPr>
            <a:r>
              <a:rPr lang="de-CH" sz="2400">
                <a:solidFill>
                  <a:srgbClr val="FFD539"/>
                </a:solidFill>
                <a:latin typeface="Calibri"/>
                <a:ea typeface="Calibri"/>
                <a:cs typeface="Calibri"/>
                <a:sym typeface="Calibri"/>
              </a:rPr>
              <a:t>Peter Buhofer und René Weber</a:t>
            </a:r>
            <a:endParaRPr sz="2400">
              <a:solidFill>
                <a:srgbClr val="FFD539"/>
              </a:solidFill>
              <a:latin typeface="Calibri"/>
              <a:ea typeface="Calibri"/>
              <a:cs typeface="Calibri"/>
              <a:sym typeface="Calibri"/>
            </a:endParaRPr>
          </a:p>
        </p:txBody>
      </p:sp>
      <p:cxnSp>
        <p:nvCxnSpPr>
          <p:cNvPr id="422" name="Google Shape;422;p54"/>
          <p:cNvCxnSpPr/>
          <p:nvPr/>
        </p:nvCxnSpPr>
        <p:spPr>
          <a:xfrm>
            <a:off x="990599" y="2759287"/>
            <a:ext cx="6883400" cy="1587"/>
          </a:xfrm>
          <a:prstGeom prst="straightConnector1">
            <a:avLst/>
          </a:prstGeom>
          <a:noFill/>
          <a:ln cap="flat" cmpd="sng" w="28575">
            <a:solidFill>
              <a:schemeClr val="lt1"/>
            </a:solidFill>
            <a:prstDash val="solid"/>
            <a:round/>
            <a:headEnd len="med" w="med" type="none"/>
            <a:tailEnd len="med" w="med" type="none"/>
          </a:ln>
        </p:spPr>
      </p:cxnSp>
      <p:pic>
        <p:nvPicPr>
          <p:cNvPr descr="Tofuku-ji-cover1" id="423" name="Google Shape;423;p54"/>
          <p:cNvPicPr preferRelativeResize="0"/>
          <p:nvPr/>
        </p:nvPicPr>
        <p:blipFill rotWithShape="1">
          <a:blip r:embed="rId3">
            <a:alphaModFix/>
          </a:blip>
          <a:srcRect b="0" l="0" r="0" t="0"/>
          <a:stretch/>
        </p:blipFill>
        <p:spPr>
          <a:xfrm>
            <a:off x="6981825" y="3212976"/>
            <a:ext cx="2162175" cy="2162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Tagesplan</a:t>
            </a:r>
            <a:endParaRPr b="1" sz="2400">
              <a:solidFill>
                <a:srgbClr val="953734"/>
              </a:solidFill>
              <a:latin typeface="Arial"/>
              <a:ea typeface="Arial"/>
              <a:cs typeface="Arial"/>
              <a:sym typeface="Arial"/>
            </a:endParaRPr>
          </a:p>
        </p:txBody>
      </p:sp>
      <p:pic>
        <p:nvPicPr>
          <p:cNvPr id="191" name="Google Shape;191;p28"/>
          <p:cNvPicPr preferRelativeResize="0"/>
          <p:nvPr/>
        </p:nvPicPr>
        <p:blipFill rotWithShape="1">
          <a:blip r:embed="rId3">
            <a:alphaModFix/>
          </a:blip>
          <a:srcRect b="6401" l="29175" r="27714" t="57980"/>
          <a:stretch/>
        </p:blipFill>
        <p:spPr>
          <a:xfrm>
            <a:off x="539555" y="1023305"/>
            <a:ext cx="8424000" cy="434991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5"/>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Kursthema/ Kursteil</a:t>
            </a:r>
            <a:endParaRPr/>
          </a:p>
        </p:txBody>
      </p:sp>
      <p:sp>
        <p:nvSpPr>
          <p:cNvPr id="430" name="Google Shape;430;p55"/>
          <p:cNvSpPr txBox="1"/>
          <p:nvPr/>
        </p:nvSpPr>
        <p:spPr>
          <a:xfrm>
            <a:off x="683568" y="1196752"/>
            <a:ext cx="8640763" cy="431323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Arial"/>
                <a:ea typeface="Arial"/>
                <a:cs typeface="Arial"/>
                <a:sym typeface="Arial"/>
              </a:rPr>
              <a:t>Technische und soziale Schwerpunkte</a:t>
            </a:r>
            <a:br>
              <a:rPr lang="de-CH" sz="2400">
                <a:solidFill>
                  <a:schemeClr val="dk1"/>
                </a:solidFill>
                <a:latin typeface="Arial"/>
                <a:ea typeface="Arial"/>
                <a:cs typeface="Arial"/>
                <a:sym typeface="Arial"/>
              </a:rPr>
            </a:br>
            <a:r>
              <a:rPr lang="de-CH" sz="2400">
                <a:solidFill>
                  <a:schemeClr val="dk1"/>
                </a:solidFill>
                <a:latin typeface="Arial"/>
                <a:ea typeface="Arial"/>
                <a:cs typeface="Arial"/>
                <a:sym typeface="Arial"/>
              </a:rPr>
              <a:t>Teil Psyche und Soziales</a:t>
            </a:r>
            <a:endParaRPr/>
          </a:p>
          <a:p>
            <a:pPr indent="-228600" lvl="2" marL="1143000" marR="0" rtl="0" algn="l">
              <a:spcBef>
                <a:spcPts val="4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Teil 1: Plenum – Allgemeiner Teil</a:t>
            </a:r>
            <a:endParaRPr/>
          </a:p>
          <a:p>
            <a:pPr indent="-228600" lvl="2" marL="1143000" marR="0" rtl="0" algn="l">
              <a:spcBef>
                <a:spcPts val="4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Teil 2: Gruppen – Zielgruppen, Anwendungen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Agenda</a:t>
            </a:r>
            <a:endParaRPr b="1" sz="2400">
              <a:solidFill>
                <a:srgbClr val="953734"/>
              </a:solidFill>
              <a:latin typeface="Arial"/>
              <a:ea typeface="Arial"/>
              <a:cs typeface="Arial"/>
              <a:sym typeface="Arial"/>
            </a:endParaRPr>
          </a:p>
        </p:txBody>
      </p:sp>
      <p:sp>
        <p:nvSpPr>
          <p:cNvPr id="437" name="Google Shape;437;p56"/>
          <p:cNvSpPr txBox="1"/>
          <p:nvPr/>
        </p:nvSpPr>
        <p:spPr>
          <a:xfrm>
            <a:off x="539555" y="1268760"/>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Zielsetzung, Vorbemerkungen</a:t>
            </a:r>
            <a:endParaRPr/>
          </a:p>
          <a:p>
            <a:pPr indent="-228600" lvl="2" marL="1143000" marR="0" rtl="0" algn="l">
              <a:spcBef>
                <a:spcPts val="4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Die soziale Verantwortung</a:t>
            </a:r>
            <a:endParaRPr/>
          </a:p>
          <a:p>
            <a:pPr indent="-228600" lvl="2" marL="1143000" marR="0" rtl="0" algn="l">
              <a:spcBef>
                <a:spcPts val="4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Die Elemente im Gesamtkontext</a:t>
            </a:r>
            <a:endParaRPr/>
          </a:p>
          <a:p>
            <a:pPr indent="-228600" lvl="2" marL="1143000" marR="0" rtl="0" algn="l">
              <a:spcBef>
                <a:spcPts val="4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Begriffe Ritual, Anstand, Konzentration ..</a:t>
            </a:r>
            <a:endParaRPr/>
          </a:p>
          <a:p>
            <a:pPr indent="-228600" lvl="2" marL="1143000" marR="0" rtl="0" algn="l">
              <a:spcBef>
                <a:spcPts val="48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Zusammenfassung</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444" name="Google Shape;444;p57"/>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57"/>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46" name="Google Shape;446;p57"/>
          <p:cNvPicPr preferRelativeResize="0"/>
          <p:nvPr/>
        </p:nvPicPr>
        <p:blipFill rotWithShape="1">
          <a:blip r:embed="rId3">
            <a:alphaModFix/>
          </a:blip>
          <a:srcRect b="0" l="0" r="0" t="0"/>
          <a:stretch/>
        </p:blipFill>
        <p:spPr>
          <a:xfrm>
            <a:off x="1673696" y="1700808"/>
            <a:ext cx="6516687" cy="33226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Zielsetzung Referat</a:t>
            </a:r>
            <a:endParaRPr/>
          </a:p>
        </p:txBody>
      </p:sp>
      <p:sp>
        <p:nvSpPr>
          <p:cNvPr id="453" name="Google Shape;453;p58"/>
          <p:cNvSpPr txBox="1"/>
          <p:nvPr/>
        </p:nvSpPr>
        <p:spPr>
          <a:xfrm>
            <a:off x="768349" y="1268760"/>
            <a:ext cx="5387827"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chemeClr val="dk1"/>
              </a:buClr>
              <a:buSzPts val="2400"/>
              <a:buFont typeface="Arial"/>
              <a:buChar char="•"/>
            </a:pPr>
            <a:r>
              <a:rPr b="0" i="0" lang="de-CH" sz="2400" u="none" cap="none" strike="noStrike">
                <a:solidFill>
                  <a:schemeClr val="dk1"/>
                </a:solidFill>
                <a:latin typeface="Arial"/>
                <a:ea typeface="Arial"/>
                <a:cs typeface="Arial"/>
                <a:sym typeface="Arial"/>
              </a:rPr>
              <a:t>Will </a:t>
            </a:r>
            <a:r>
              <a:rPr b="1" i="0" lang="de-CH" sz="2400" u="none" cap="none" strike="noStrike">
                <a:solidFill>
                  <a:schemeClr val="dk1"/>
                </a:solidFill>
                <a:latin typeface="Arial"/>
                <a:ea typeface="Arial"/>
                <a:cs typeface="Arial"/>
                <a:sym typeface="Arial"/>
              </a:rPr>
              <a:t>Denkanstösse</a:t>
            </a:r>
            <a:r>
              <a:rPr b="0" i="0" lang="de-CH" sz="2400" u="none" cap="none" strike="noStrike">
                <a:solidFill>
                  <a:schemeClr val="dk1"/>
                </a:solidFill>
                <a:latin typeface="Arial"/>
                <a:ea typeface="Arial"/>
                <a:cs typeface="Arial"/>
                <a:sym typeface="Arial"/>
              </a:rPr>
              <a:t> geben</a:t>
            </a:r>
            <a:endParaRPr/>
          </a:p>
          <a:p>
            <a:pPr indent="-228600" lvl="2" marL="1143000" marR="0" rtl="0" algn="l">
              <a:spcBef>
                <a:spcPts val="480"/>
              </a:spcBef>
              <a:spcAft>
                <a:spcPts val="0"/>
              </a:spcAft>
              <a:buClr>
                <a:schemeClr val="dk1"/>
              </a:buClr>
              <a:buSzPts val="2400"/>
              <a:buFont typeface="Arial"/>
              <a:buChar char="•"/>
            </a:pPr>
            <a:r>
              <a:rPr b="1" i="0" lang="de-CH" sz="2400" u="none" cap="none" strike="noStrike">
                <a:solidFill>
                  <a:schemeClr val="dk1"/>
                </a:solidFill>
                <a:latin typeface="Arial"/>
                <a:ea typeface="Arial"/>
                <a:cs typeface="Arial"/>
                <a:sym typeface="Arial"/>
              </a:rPr>
              <a:t>Impulse und Anregungen</a:t>
            </a:r>
            <a:r>
              <a:rPr b="0" i="0" lang="de-CH" sz="2400" u="none" cap="none" strike="noStrike">
                <a:solidFill>
                  <a:schemeClr val="dk1"/>
                </a:solidFill>
                <a:latin typeface="Arial"/>
                <a:ea typeface="Arial"/>
                <a:cs typeface="Arial"/>
                <a:sym typeface="Arial"/>
              </a:rPr>
              <a:t> zur Reflektion des eigenen Verhaltens und seiner Tätigkeit</a:t>
            </a:r>
            <a:endParaRPr b="0" i="0" sz="2400" u="none" cap="none" strike="noStrike">
              <a:solidFill>
                <a:schemeClr val="dk1"/>
              </a:solidFill>
              <a:latin typeface="Arial"/>
              <a:ea typeface="Arial"/>
              <a:cs typeface="Arial"/>
              <a:sym typeface="Arial"/>
            </a:endParaRPr>
          </a:p>
        </p:txBody>
      </p:sp>
      <p:pic>
        <p:nvPicPr>
          <p:cNvPr descr="BRNGEAR" id="454" name="Google Shape;454;p58"/>
          <p:cNvPicPr preferRelativeResize="0"/>
          <p:nvPr/>
        </p:nvPicPr>
        <p:blipFill rotWithShape="1">
          <a:blip r:embed="rId3">
            <a:alphaModFix/>
          </a:blip>
          <a:srcRect b="0" l="0" r="0" t="0"/>
          <a:stretch/>
        </p:blipFill>
        <p:spPr>
          <a:xfrm>
            <a:off x="5516562" y="2436674"/>
            <a:ext cx="3627438" cy="394493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9"/>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Vorbemerkungen</a:t>
            </a:r>
            <a:endParaRPr/>
          </a:p>
        </p:txBody>
      </p:sp>
      <p:sp>
        <p:nvSpPr>
          <p:cNvPr id="461" name="Google Shape;461;p59"/>
          <p:cNvSpPr txBox="1"/>
          <p:nvPr/>
        </p:nvSpPr>
        <p:spPr>
          <a:xfrm>
            <a:off x="179512" y="764704"/>
            <a:ext cx="5400600"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Persönliche Ansichten/ Meinungen, geprägt vom eigenen Verständnis und (Karate-)Hintergrund</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Aussagen nicht unbedingt als Lehrmeinung oder Kochbuch verstehen </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Provokative Aussagen</a:t>
            </a:r>
            <a:endParaRPr/>
          </a:p>
          <a:p>
            <a:pPr indent="-228600" lvl="2" marL="1143000" marR="0" rtl="0" algn="l">
              <a:spcBef>
                <a:spcPts val="480"/>
              </a:spcBef>
              <a:spcAft>
                <a:spcPts val="0"/>
              </a:spcAft>
              <a:buClr>
                <a:srgbClr val="3783FF"/>
              </a:buClr>
              <a:buSzPts val="2400"/>
              <a:buFont typeface="Noto Sans Symbols"/>
              <a:buNone/>
            </a:pPr>
            <a:r>
              <a:t/>
            </a:r>
            <a:endParaRPr b="0" i="0" sz="2400" u="none" cap="none" strike="noStrike">
              <a:solidFill>
                <a:schemeClr val="dk1"/>
              </a:solidFill>
              <a:latin typeface="Arial"/>
              <a:ea typeface="Arial"/>
              <a:cs typeface="Arial"/>
              <a:sym typeface="Arial"/>
            </a:endParaRPr>
          </a:p>
        </p:txBody>
      </p:sp>
      <p:pic>
        <p:nvPicPr>
          <p:cNvPr descr="Tofuku-ji-cover1" id="462" name="Google Shape;462;p59"/>
          <p:cNvPicPr preferRelativeResize="0"/>
          <p:nvPr/>
        </p:nvPicPr>
        <p:blipFill rotWithShape="1">
          <a:blip r:embed="rId3">
            <a:alphaModFix/>
          </a:blip>
          <a:srcRect b="0" l="0" r="0" t="0"/>
          <a:stretch/>
        </p:blipFill>
        <p:spPr>
          <a:xfrm>
            <a:off x="6076788" y="3501008"/>
            <a:ext cx="3062287" cy="30622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0"/>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pic>
        <p:nvPicPr>
          <p:cNvPr id="469" name="Google Shape;469;p60"/>
          <p:cNvPicPr preferRelativeResize="0"/>
          <p:nvPr/>
        </p:nvPicPr>
        <p:blipFill rotWithShape="1">
          <a:blip r:embed="rId3">
            <a:alphaModFix/>
          </a:blip>
          <a:srcRect b="0" l="0" r="0" t="0"/>
          <a:stretch/>
        </p:blipFill>
        <p:spPr>
          <a:xfrm>
            <a:off x="1655713" y="1770063"/>
            <a:ext cx="6516687" cy="3322637"/>
          </a:xfrm>
          <a:prstGeom prst="rect">
            <a:avLst/>
          </a:prstGeom>
          <a:noFill/>
          <a:ln>
            <a:noFill/>
          </a:ln>
        </p:spPr>
      </p:pic>
      <p:sp>
        <p:nvSpPr>
          <p:cNvPr id="470" name="Google Shape;470;p60"/>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60"/>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1"/>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Hohe soziale Verantwortung</a:t>
            </a:r>
            <a:endParaRPr/>
          </a:p>
        </p:txBody>
      </p:sp>
      <p:sp>
        <p:nvSpPr>
          <p:cNvPr id="478" name="Google Shape;478;p61"/>
          <p:cNvSpPr txBox="1"/>
          <p:nvPr/>
        </p:nvSpPr>
        <p:spPr>
          <a:xfrm>
            <a:off x="179512" y="908720"/>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Der Trainer hat eine </a:t>
            </a:r>
            <a:r>
              <a:rPr b="1" i="0" lang="de-CH" sz="2400" u="none" cap="none" strike="noStrike">
                <a:solidFill>
                  <a:schemeClr val="dk1"/>
                </a:solidFill>
                <a:latin typeface="Arial"/>
                <a:ea typeface="Arial"/>
                <a:cs typeface="Arial"/>
                <a:sym typeface="Arial"/>
              </a:rPr>
              <a:t>hohe Verantwortung </a:t>
            </a:r>
            <a:br>
              <a:rPr b="1"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gegenüber Mensch und Gesellschaft</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Material = Mensch!! </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"Schlechte" Arbeit oder Fehler oft nicht sofort bemerkbar</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"Gute" Arbeit  = hohe Nachhaltigkeit</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"Schlechte" Arbeit = Spätfolgen, Langzeitfolgen</a:t>
            </a:r>
            <a:br>
              <a:rPr b="0" i="0" lang="de-CH"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Wahrnehmung</a:t>
            </a:r>
            <a:r>
              <a:rPr b="0" i="0" lang="de-CH" sz="2400" u="none" cap="none" strike="noStrike">
                <a:solidFill>
                  <a:schemeClr val="dk1"/>
                </a:solidFill>
                <a:latin typeface="Arial"/>
                <a:ea typeface="Arial"/>
                <a:cs typeface="Arial"/>
                <a:sym typeface="Arial"/>
              </a:rPr>
              <a:t> des Trainer-Wirkens durch Schüler und Umgebung</a:t>
            </a:r>
            <a:r>
              <a:rPr b="1" i="0" lang="de-CH" sz="2400" u="none" cap="none" strike="noStrike">
                <a:solidFill>
                  <a:schemeClr val="dk1"/>
                </a:solidFill>
                <a:latin typeface="Arial"/>
                <a:ea typeface="Arial"/>
                <a:cs typeface="Arial"/>
                <a:sym typeface="Arial"/>
              </a:rPr>
              <a:t> prägt das Bild/Image</a:t>
            </a:r>
            <a:r>
              <a:rPr b="0" i="0" lang="de-CH" sz="2400" u="none" cap="none" strike="noStrike">
                <a:solidFill>
                  <a:schemeClr val="dk1"/>
                </a:solidFill>
                <a:latin typeface="Arial"/>
                <a:ea typeface="Arial"/>
                <a:cs typeface="Arial"/>
                <a:sym typeface="Arial"/>
              </a:rPr>
              <a:t> des Dojo</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2"/>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Hohe soziale Verantwortung</a:t>
            </a:r>
            <a:endParaRPr/>
          </a:p>
        </p:txBody>
      </p:sp>
      <p:sp>
        <p:nvSpPr>
          <p:cNvPr id="485" name="Google Shape;485;p62"/>
          <p:cNvSpPr txBox="1"/>
          <p:nvPr/>
        </p:nvSpPr>
        <p:spPr>
          <a:xfrm>
            <a:off x="521793" y="908720"/>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Bekenntnis des SKR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zur Wahrnehmung dieser Verantwortung!</a:t>
            </a:r>
            <a:endParaRPr/>
          </a:p>
          <a:p>
            <a:pPr indent="-228600" lvl="2" marL="1143000" marR="0" rtl="0" algn="l">
              <a:spcBef>
                <a:spcPts val="480"/>
              </a:spcBef>
              <a:spcAft>
                <a:spcPts val="0"/>
              </a:spcAft>
              <a:buClr>
                <a:srgbClr val="3783FF"/>
              </a:buClr>
              <a:buSzPts val="2400"/>
              <a:buFont typeface="Noto Sans Symbols"/>
              <a:buNone/>
            </a:pPr>
            <a:r>
              <a:t/>
            </a:r>
            <a:endParaRPr b="0" i="0" sz="2400" u="none" cap="none" strike="noStrike">
              <a:solidFill>
                <a:schemeClr val="dk1"/>
              </a:solidFill>
              <a:latin typeface="Arial"/>
              <a:ea typeface="Arial"/>
              <a:cs typeface="Arial"/>
              <a:sym typeface="Arial"/>
            </a:endParaRPr>
          </a:p>
        </p:txBody>
      </p:sp>
      <p:pic>
        <p:nvPicPr>
          <p:cNvPr id="486" name="Google Shape;486;p62"/>
          <p:cNvPicPr preferRelativeResize="0"/>
          <p:nvPr/>
        </p:nvPicPr>
        <p:blipFill rotWithShape="1">
          <a:blip r:embed="rId3">
            <a:alphaModFix/>
          </a:blip>
          <a:srcRect b="0" l="0" r="0" t="0"/>
          <a:stretch/>
        </p:blipFill>
        <p:spPr>
          <a:xfrm>
            <a:off x="2411760" y="2026656"/>
            <a:ext cx="3368675" cy="32813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3"/>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493" name="Google Shape;493;p63"/>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63"/>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95" name="Google Shape;495;p63"/>
          <p:cNvPicPr preferRelativeResize="0"/>
          <p:nvPr/>
        </p:nvPicPr>
        <p:blipFill rotWithShape="1">
          <a:blip r:embed="rId3">
            <a:alphaModFix/>
          </a:blip>
          <a:srcRect b="0" l="0" r="0" t="0"/>
          <a:stretch/>
        </p:blipFill>
        <p:spPr>
          <a:xfrm>
            <a:off x="1763688" y="1770063"/>
            <a:ext cx="6742113" cy="33226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6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Elemente Psyche und Soziales</a:t>
            </a:r>
            <a:endParaRPr/>
          </a:p>
        </p:txBody>
      </p:sp>
      <p:sp>
        <p:nvSpPr>
          <p:cNvPr id="502" name="Google Shape;502;p64"/>
          <p:cNvSpPr txBox="1"/>
          <p:nvPr/>
        </p:nvSpPr>
        <p:spPr>
          <a:xfrm>
            <a:off x="491393" y="1124744"/>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Psyche</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"Volksmund": Innenleben, Seelenleben.</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Wissenschaftlich unterteilt in </a:t>
            </a:r>
            <a:r>
              <a:rPr b="1" i="0" lang="de-CH" sz="2000" u="none" cap="none" strike="noStrike">
                <a:solidFill>
                  <a:schemeClr val="dk1"/>
                </a:solidFill>
                <a:latin typeface="Arial"/>
                <a:ea typeface="Arial"/>
                <a:cs typeface="Arial"/>
                <a:sym typeface="Arial"/>
              </a:rPr>
              <a:t>Denken</a:t>
            </a:r>
            <a:r>
              <a:rPr b="0" i="0" lang="de-CH" sz="2000" u="none" cap="none" strike="noStrike">
                <a:solidFill>
                  <a:schemeClr val="dk1"/>
                </a:solidFill>
                <a:latin typeface="Arial"/>
                <a:ea typeface="Arial"/>
                <a:cs typeface="Arial"/>
                <a:sym typeface="Arial"/>
              </a:rPr>
              <a:t> und </a:t>
            </a:r>
            <a:r>
              <a:rPr b="1" i="0" lang="de-CH" sz="2000" u="none" cap="none" strike="noStrike">
                <a:solidFill>
                  <a:schemeClr val="dk1"/>
                </a:solidFill>
                <a:latin typeface="Arial"/>
                <a:ea typeface="Arial"/>
                <a:cs typeface="Arial"/>
                <a:sym typeface="Arial"/>
              </a:rPr>
              <a:t>Gefühlsleben</a:t>
            </a:r>
            <a:r>
              <a:rPr b="0" i="0" lang="de-CH" sz="2000" u="none" cap="none" strike="noStrike">
                <a:solidFill>
                  <a:schemeClr val="dk1"/>
                </a:solidFill>
                <a:latin typeface="Arial"/>
                <a:ea typeface="Arial"/>
                <a:cs typeface="Arial"/>
                <a:sym typeface="Arial"/>
              </a:rPr>
              <a:t>. </a:t>
            </a:r>
            <a:br>
              <a:rPr b="0" i="0" lang="de-CH"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Soziales</a:t>
            </a:r>
            <a:endParaRPr/>
          </a:p>
          <a:p>
            <a:pPr indent="-228600" lvl="3" marL="1600200" marR="0" rtl="0" algn="l">
              <a:spcBef>
                <a:spcPts val="400"/>
              </a:spcBef>
              <a:spcAft>
                <a:spcPts val="0"/>
              </a:spcAft>
              <a:buClr>
                <a:srgbClr val="3783FF"/>
              </a:buClr>
              <a:buSzPts val="2000"/>
              <a:buFont typeface="Arial"/>
              <a:buChar char="–"/>
            </a:pPr>
            <a:r>
              <a:rPr b="0" i="0" lang="de-CH" sz="2000" u="none" cap="none" strike="noStrike">
                <a:solidFill>
                  <a:schemeClr val="dk1"/>
                </a:solidFill>
                <a:latin typeface="Arial"/>
                <a:ea typeface="Arial"/>
                <a:cs typeface="Arial"/>
                <a:sym typeface="Arial"/>
              </a:rPr>
              <a:t>Umgangssprachlich: Bezug einer Person auf eine oder mehrere andere Personen  (</a:t>
            </a:r>
            <a:r>
              <a:rPr b="1" i="0" lang="de-CH" sz="2000" u="none" cap="none" strike="noStrike">
                <a:solidFill>
                  <a:schemeClr val="dk1"/>
                </a:solidFill>
                <a:latin typeface="Arial"/>
                <a:ea typeface="Arial"/>
                <a:cs typeface="Arial"/>
                <a:sym typeface="Arial"/>
              </a:rPr>
              <a:t>Handeln</a:t>
            </a:r>
            <a:r>
              <a:rPr b="0" i="0" lang="de-CH" sz="2000" u="none" cap="none" strike="noStrike">
                <a:solidFill>
                  <a:schemeClr val="dk1"/>
                </a:solidFill>
                <a:latin typeface="Arial"/>
                <a:ea typeface="Arial"/>
                <a:cs typeface="Arial"/>
                <a:sym typeface="Arial"/>
              </a:rPr>
              <a:t> und </a:t>
            </a:r>
            <a:r>
              <a:rPr b="1" i="0" lang="de-CH" sz="2000" u="none" cap="none" strike="noStrike">
                <a:solidFill>
                  <a:schemeClr val="dk1"/>
                </a:solidFill>
                <a:latin typeface="Arial"/>
                <a:ea typeface="Arial"/>
                <a:cs typeface="Arial"/>
                <a:sym typeface="Arial"/>
              </a:rPr>
              <a:t>Verhalten</a:t>
            </a:r>
            <a:r>
              <a:rPr b="0" i="0" lang="de-CH"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zur Ausbildung</a:t>
            </a:r>
            <a:endParaRPr b="1" sz="2400">
              <a:solidFill>
                <a:srgbClr val="953734"/>
              </a:solidFill>
              <a:latin typeface="Arial"/>
              <a:ea typeface="Arial"/>
              <a:cs typeface="Arial"/>
              <a:sym typeface="Arial"/>
            </a:endParaRPr>
          </a:p>
        </p:txBody>
      </p:sp>
      <p:sp>
        <p:nvSpPr>
          <p:cNvPr id="197" name="Google Shape;197;p29"/>
          <p:cNvSpPr/>
          <p:nvPr/>
        </p:nvSpPr>
        <p:spPr>
          <a:xfrm>
            <a:off x="827584" y="1268760"/>
            <a:ext cx="8172400"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de-CH" sz="2800">
                <a:solidFill>
                  <a:schemeClr val="dk1"/>
                </a:solidFill>
                <a:latin typeface="Cambria"/>
                <a:ea typeface="Cambria"/>
                <a:cs typeface="Cambria"/>
                <a:sym typeface="Cambria"/>
              </a:rPr>
              <a:t>Das Bedürfnis, sich Gedanken über die allgemeine Entwicklung vom Karate zu machen, national und international, aber speziell im SKR, hat die TK und eine Projektgruppe bewogen, ein praxisorientiertes Trainerausbildungskonzept  zu entwickeln.</a:t>
            </a:r>
            <a:endParaRPr i="1" sz="2800">
              <a:solidFill>
                <a:schemeClr val="dk1"/>
              </a:solidFill>
              <a:latin typeface="Cambria"/>
              <a:ea typeface="Cambria"/>
              <a:cs typeface="Cambria"/>
              <a:sym typeface="Cambria"/>
            </a:endParaRPr>
          </a:p>
          <a:p>
            <a:pPr indent="0" lvl="0" marL="0" marR="0" rtl="0" algn="l">
              <a:spcBef>
                <a:spcPts val="0"/>
              </a:spcBef>
              <a:spcAft>
                <a:spcPts val="0"/>
              </a:spcAft>
              <a:buNone/>
            </a:pPr>
            <a:r>
              <a:t/>
            </a:r>
            <a:endParaRPr i="1" sz="2800">
              <a:solidFill>
                <a:schemeClr val="dk1"/>
              </a:solidFill>
              <a:latin typeface="Cambria"/>
              <a:ea typeface="Cambria"/>
              <a:cs typeface="Cambria"/>
              <a:sym typeface="Cambria"/>
            </a:endParaRPr>
          </a:p>
          <a:p>
            <a:pPr indent="0" lvl="0" marL="0" marR="0" rtl="0" algn="l">
              <a:spcBef>
                <a:spcPts val="0"/>
              </a:spcBef>
              <a:spcAft>
                <a:spcPts val="0"/>
              </a:spcAft>
              <a:buNone/>
            </a:pPr>
            <a:r>
              <a:rPr i="1" lang="de-CH" sz="2800">
                <a:solidFill>
                  <a:schemeClr val="dk1"/>
                </a:solidFill>
                <a:latin typeface="Cambria"/>
                <a:ea typeface="Cambria"/>
                <a:cs typeface="Cambria"/>
                <a:sym typeface="Cambria"/>
              </a:rPr>
              <a:t>Im Zentrum steht der SKR-Trainer –  alle die im Dojo Unterricht erteilen!</a:t>
            </a:r>
            <a:endParaRPr i="1" sz="2800">
              <a:solidFill>
                <a:schemeClr val="dk1"/>
              </a:solidFill>
              <a:latin typeface="Cambria"/>
              <a:ea typeface="Cambria"/>
              <a:cs typeface="Cambria"/>
              <a:sym typeface="Cambri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5"/>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Elemente Psyche und Soziales</a:t>
            </a:r>
            <a:endParaRPr/>
          </a:p>
        </p:txBody>
      </p:sp>
      <p:sp>
        <p:nvSpPr>
          <p:cNvPr id="509" name="Google Shape;509;p65"/>
          <p:cNvSpPr txBox="1"/>
          <p:nvPr/>
        </p:nvSpPr>
        <p:spPr>
          <a:xfrm>
            <a:off x="574073" y="134076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SKR-Ausbildungsunterlagen: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Leitfaden für Trainingsinhalte</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Leitbild des SKR</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Dojokun</a:t>
            </a: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Karatedo – Begriff</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6"/>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"Leitfaden für Trainingsinhalte"</a:t>
            </a:r>
            <a:endParaRPr/>
          </a:p>
        </p:txBody>
      </p:sp>
      <p:sp>
        <p:nvSpPr>
          <p:cNvPr id="516" name="Google Shape;516;p66"/>
          <p:cNvSpPr txBox="1"/>
          <p:nvPr/>
        </p:nvSpPr>
        <p:spPr>
          <a:xfrm>
            <a:off x="136104" y="1340768"/>
            <a:ext cx="8640763" cy="4313238"/>
          </a:xfrm>
          <a:prstGeom prst="rect">
            <a:avLst/>
          </a:prstGeom>
          <a:noFill/>
          <a:ln>
            <a:noFill/>
          </a:ln>
        </p:spPr>
        <p:txBody>
          <a:bodyPr anchorCtr="0" anchor="t" bIns="45700" lIns="91425" spcFirstLastPara="1" rIns="91425" wrap="square" tIns="45700">
            <a:noAutofit/>
          </a:bodyPr>
          <a:lstStyle/>
          <a:p>
            <a:pPr indent="-228600" lvl="3" marL="16002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Im Leitfaden (SKR-Ausbildungsunterlagen)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die </a:t>
            </a:r>
            <a:r>
              <a:rPr b="1" i="0" lang="de-CH" sz="2400" u="none" cap="none" strike="noStrike">
                <a:solidFill>
                  <a:schemeClr val="dk1"/>
                </a:solidFill>
                <a:latin typeface="Arial"/>
                <a:ea typeface="Arial"/>
                <a:cs typeface="Arial"/>
                <a:sym typeface="Arial"/>
              </a:rPr>
              <a:t>Zweiteilung</a:t>
            </a:r>
            <a:r>
              <a:rPr b="0" i="0" lang="de-CH" sz="2400" u="none" cap="none" strike="noStrike">
                <a:solidFill>
                  <a:schemeClr val="dk1"/>
                </a:solidFill>
                <a:latin typeface="Arial"/>
                <a:ea typeface="Arial"/>
                <a:cs typeface="Arial"/>
                <a:sym typeface="Arial"/>
              </a:rPr>
              <a:t> in der Darstellung</a:t>
            </a:r>
            <a:endParaRPr b="0" i="0" sz="2400" u="none" cap="none" strike="noStrike">
              <a:solidFill>
                <a:schemeClr val="dk1"/>
              </a:solidFill>
              <a:latin typeface="Arial"/>
              <a:ea typeface="Arial"/>
              <a:cs typeface="Arial"/>
              <a:sym typeface="Arial"/>
            </a:endParaRPr>
          </a:p>
        </p:txBody>
      </p:sp>
      <p:pic>
        <p:nvPicPr>
          <p:cNvPr id="517" name="Google Shape;517;p66"/>
          <p:cNvPicPr preferRelativeResize="0"/>
          <p:nvPr/>
        </p:nvPicPr>
        <p:blipFill rotWithShape="1">
          <a:blip r:embed="rId3">
            <a:alphaModFix/>
          </a:blip>
          <a:srcRect b="0" l="0" r="0" t="0"/>
          <a:stretch/>
        </p:blipFill>
        <p:spPr>
          <a:xfrm>
            <a:off x="1259632" y="2348880"/>
            <a:ext cx="7416824" cy="387111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SKR-Leitbild</a:t>
            </a:r>
            <a:endParaRPr/>
          </a:p>
        </p:txBody>
      </p:sp>
      <p:sp>
        <p:nvSpPr>
          <p:cNvPr id="524" name="Google Shape;524;p67"/>
          <p:cNvSpPr txBox="1"/>
          <p:nvPr/>
        </p:nvSpPr>
        <p:spPr>
          <a:xfrm>
            <a:off x="-540568" y="908720"/>
            <a:ext cx="8640763" cy="4313238"/>
          </a:xfrm>
          <a:prstGeom prst="rect">
            <a:avLst/>
          </a:prstGeom>
          <a:noFill/>
          <a:ln>
            <a:noFill/>
          </a:ln>
        </p:spPr>
        <p:txBody>
          <a:bodyPr anchorCtr="0" anchor="t" bIns="45700" lIns="91425" spcFirstLastPara="1" rIns="91425" wrap="square" tIns="45700">
            <a:noAutofit/>
          </a:bodyPr>
          <a:lstStyle/>
          <a:p>
            <a:pPr indent="-228600" lvl="3" marL="16002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Mehrere Kernaussagen zu "Psyche und Soziales"</a:t>
            </a:r>
            <a:endParaRPr b="0" i="0" sz="2400" u="none" cap="none" strike="noStrike">
              <a:solidFill>
                <a:schemeClr val="dk1"/>
              </a:solidFill>
              <a:latin typeface="Arial"/>
              <a:ea typeface="Arial"/>
              <a:cs typeface="Arial"/>
              <a:sym typeface="Arial"/>
            </a:endParaRPr>
          </a:p>
        </p:txBody>
      </p:sp>
      <p:pic>
        <p:nvPicPr>
          <p:cNvPr id="525" name="Google Shape;525;p67"/>
          <p:cNvPicPr preferRelativeResize="0"/>
          <p:nvPr/>
        </p:nvPicPr>
        <p:blipFill rotWithShape="1">
          <a:blip r:embed="rId3">
            <a:alphaModFix/>
          </a:blip>
          <a:srcRect b="0" l="0" r="0" t="0"/>
          <a:stretch/>
        </p:blipFill>
        <p:spPr>
          <a:xfrm>
            <a:off x="8331200" y="1421059"/>
            <a:ext cx="812800" cy="5054600"/>
          </a:xfrm>
          <a:prstGeom prst="rect">
            <a:avLst/>
          </a:prstGeom>
          <a:noFill/>
          <a:ln>
            <a:noFill/>
          </a:ln>
        </p:spPr>
      </p:pic>
      <p:pic>
        <p:nvPicPr>
          <p:cNvPr id="526" name="Google Shape;526;p67"/>
          <p:cNvPicPr preferRelativeResize="0"/>
          <p:nvPr/>
        </p:nvPicPr>
        <p:blipFill rotWithShape="1">
          <a:blip r:embed="rId4">
            <a:alphaModFix/>
          </a:blip>
          <a:srcRect b="0" l="0" r="0" t="0"/>
          <a:stretch/>
        </p:blipFill>
        <p:spPr>
          <a:xfrm>
            <a:off x="786793" y="1772816"/>
            <a:ext cx="7385607" cy="434853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Dojo kun</a:t>
            </a:r>
            <a:endParaRPr b="1" sz="2400">
              <a:solidFill>
                <a:srgbClr val="953734"/>
              </a:solidFill>
              <a:latin typeface="Arial"/>
              <a:ea typeface="Arial"/>
              <a:cs typeface="Arial"/>
              <a:sym typeface="Arial"/>
            </a:endParaRPr>
          </a:p>
        </p:txBody>
      </p:sp>
      <p:pic>
        <p:nvPicPr>
          <p:cNvPr id="533" name="Google Shape;533;p68"/>
          <p:cNvPicPr preferRelativeResize="0"/>
          <p:nvPr/>
        </p:nvPicPr>
        <p:blipFill rotWithShape="1">
          <a:blip r:embed="rId3">
            <a:alphaModFix/>
          </a:blip>
          <a:srcRect b="0" l="0" r="0" t="0"/>
          <a:stretch/>
        </p:blipFill>
        <p:spPr>
          <a:xfrm>
            <a:off x="539555" y="2130131"/>
            <a:ext cx="8604445" cy="2951479"/>
          </a:xfrm>
          <a:prstGeom prst="rect">
            <a:avLst/>
          </a:prstGeom>
          <a:noFill/>
          <a:ln>
            <a:noFill/>
          </a:ln>
        </p:spPr>
      </p:pic>
      <p:sp>
        <p:nvSpPr>
          <p:cNvPr id="534" name="Google Shape;534;p68"/>
          <p:cNvSpPr txBox="1"/>
          <p:nvPr/>
        </p:nvSpPr>
        <p:spPr>
          <a:xfrm>
            <a:off x="-625404" y="980728"/>
            <a:ext cx="10009112" cy="4313238"/>
          </a:xfrm>
          <a:prstGeom prst="rect">
            <a:avLst/>
          </a:prstGeom>
          <a:noFill/>
          <a:ln>
            <a:noFill/>
          </a:ln>
        </p:spPr>
        <p:txBody>
          <a:bodyPr anchorCtr="0" anchor="t" bIns="45700" lIns="91425" spcFirstLastPara="1" rIns="91425" wrap="square" tIns="45700">
            <a:noAutofit/>
          </a:bodyPr>
          <a:lstStyle/>
          <a:p>
            <a:pPr indent="-228600" lvl="3" marL="16002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Vor allem Aussagen zu Elementen "Psyche und Soziales"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69"/>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Karatedo - Begriff</a:t>
            </a:r>
            <a:endParaRPr/>
          </a:p>
        </p:txBody>
      </p:sp>
      <p:sp>
        <p:nvSpPr>
          <p:cNvPr id="541" name="Google Shape;541;p69"/>
          <p:cNvSpPr txBox="1"/>
          <p:nvPr/>
        </p:nvSpPr>
        <p:spPr>
          <a:xfrm>
            <a:off x="0" y="836712"/>
            <a:ext cx="9301609" cy="4313238"/>
          </a:xfrm>
          <a:prstGeom prst="rect">
            <a:avLst/>
          </a:prstGeom>
          <a:noFill/>
          <a:ln>
            <a:noFill/>
          </a:ln>
        </p:spPr>
        <p:txBody>
          <a:bodyPr anchorCtr="0" anchor="t" bIns="45700" lIns="91425" spcFirstLastPara="1" rIns="91425" wrap="square" tIns="45700">
            <a:noAutofit/>
          </a:bodyPr>
          <a:lstStyle/>
          <a:p>
            <a:pPr indent="-228600" lvl="3" marL="16002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Begriff verweist auf Bedeutung der Elemente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"Psyche und Soziales"</a:t>
            </a:r>
            <a:endParaRPr b="0" i="0" sz="2400" u="none" cap="none" strike="noStrike">
              <a:solidFill>
                <a:schemeClr val="dk1"/>
              </a:solidFill>
              <a:latin typeface="Arial"/>
              <a:ea typeface="Arial"/>
              <a:cs typeface="Arial"/>
              <a:sym typeface="Arial"/>
            </a:endParaRPr>
          </a:p>
        </p:txBody>
      </p:sp>
      <p:sp>
        <p:nvSpPr>
          <p:cNvPr id="542" name="Google Shape;542;p69"/>
          <p:cNvSpPr txBox="1"/>
          <p:nvPr/>
        </p:nvSpPr>
        <p:spPr>
          <a:xfrm>
            <a:off x="723572" y="4259887"/>
            <a:ext cx="4703763" cy="274638"/>
          </a:xfrm>
          <a:prstGeom prst="rect">
            <a:avLst/>
          </a:prstGeom>
          <a:solidFill>
            <a:srgbClr val="B9DCFF">
              <a:alpha val="46666"/>
            </a:srgbClr>
          </a:solidFill>
          <a:ln>
            <a:noFill/>
          </a:ln>
        </p:spPr>
        <p:txBody>
          <a:bodyPr anchorCtr="0" anchor="t" bIns="0" lIns="0" spcFirstLastPara="1" rIns="0" wrap="square" tIns="0">
            <a:spAutoFit/>
          </a:bodyPr>
          <a:lstStyle/>
          <a:p>
            <a:pPr indent="0" lvl="0" marL="0" marR="0" rtl="0" algn="l">
              <a:spcBef>
                <a:spcPts val="0"/>
              </a:spcBef>
              <a:spcAft>
                <a:spcPts val="0"/>
              </a:spcAft>
              <a:buNone/>
            </a:pPr>
            <a:r>
              <a:rPr b="1" i="1" lang="de-CH" sz="1800">
                <a:solidFill>
                  <a:schemeClr val="dk1"/>
                </a:solidFill>
                <a:latin typeface="Calibri"/>
                <a:ea typeface="Calibri"/>
                <a:cs typeface="Calibri"/>
                <a:sym typeface="Calibri"/>
              </a:rPr>
              <a:t>Ausschnitt aus SKR-Leitbild (Fussnote)</a:t>
            </a:r>
            <a:endParaRPr/>
          </a:p>
        </p:txBody>
      </p:sp>
      <p:pic>
        <p:nvPicPr>
          <p:cNvPr id="543" name="Google Shape;543;p69"/>
          <p:cNvPicPr preferRelativeResize="0"/>
          <p:nvPr/>
        </p:nvPicPr>
        <p:blipFill rotWithShape="1">
          <a:blip r:embed="rId3">
            <a:alphaModFix/>
          </a:blip>
          <a:srcRect b="0" l="0" r="0" t="0"/>
          <a:stretch/>
        </p:blipFill>
        <p:spPr>
          <a:xfrm>
            <a:off x="704522" y="2858125"/>
            <a:ext cx="6869113" cy="1185862"/>
          </a:xfrm>
          <a:prstGeom prst="rect">
            <a:avLst/>
          </a:prstGeom>
          <a:noFill/>
          <a:ln cap="flat" cmpd="sng" w="19050">
            <a:solidFill>
              <a:srgbClr val="969696"/>
            </a:solidFill>
            <a:prstDash val="solid"/>
            <a:miter lim="800000"/>
            <a:headEnd len="sm" w="sm" type="none"/>
            <a:tailEnd len="sm" w="sm" type="none"/>
          </a:ln>
        </p:spPr>
      </p:pic>
      <p:sp>
        <p:nvSpPr>
          <p:cNvPr id="544" name="Google Shape;544;p69"/>
          <p:cNvSpPr/>
          <p:nvPr/>
        </p:nvSpPr>
        <p:spPr>
          <a:xfrm>
            <a:off x="3854122" y="3358187"/>
            <a:ext cx="3744913" cy="285750"/>
          </a:xfrm>
          <a:prstGeom prst="rect">
            <a:avLst/>
          </a:prstGeom>
          <a:solidFill>
            <a:srgbClr val="FFFF00">
              <a:alpha val="55686"/>
            </a:srgbClr>
          </a:solid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45" name="Google Shape;545;p69"/>
          <p:cNvPicPr preferRelativeResize="0"/>
          <p:nvPr/>
        </p:nvPicPr>
        <p:blipFill rotWithShape="1">
          <a:blip r:embed="rId4">
            <a:alphaModFix/>
          </a:blip>
          <a:srcRect b="0" l="0" r="0" t="0"/>
          <a:stretch/>
        </p:blipFill>
        <p:spPr>
          <a:xfrm>
            <a:off x="7775575" y="3446375"/>
            <a:ext cx="1368425" cy="2603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0"/>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Ausgangssituation für den Trainer</a:t>
            </a:r>
            <a:endParaRPr/>
          </a:p>
        </p:txBody>
      </p:sp>
      <p:sp>
        <p:nvSpPr>
          <p:cNvPr id="552" name="Google Shape;552;p70"/>
          <p:cNvSpPr txBox="1"/>
          <p:nvPr/>
        </p:nvSpPr>
        <p:spPr>
          <a:xfrm>
            <a:off x="539555" y="1196752"/>
            <a:ext cx="8640763" cy="4313238"/>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3783FF"/>
              </a:buClr>
              <a:buSzPts val="2400"/>
              <a:buFont typeface="Arial"/>
              <a:buChar char="•"/>
            </a:pPr>
            <a:r>
              <a:rPr b="1" lang="de-CH" sz="2400">
                <a:solidFill>
                  <a:schemeClr val="dk1"/>
                </a:solidFill>
                <a:latin typeface="Arial"/>
                <a:ea typeface="Arial"/>
                <a:cs typeface="Arial"/>
                <a:sym typeface="Arial"/>
              </a:rPr>
              <a:t>Jeder Trainer hat .. </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als Mensch eine bestimmte Wertevorstellung</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eine eigene Erfahrung als Karateka</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eine eigene Erfahrung als Trainer</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 mehrere Sensei als prägende "Vorbilder" in der Vergangenheit wie auch der Gegenwart</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 bestimmtes Verständnis zur Karate-Kultur</a:t>
            </a:r>
            <a:endParaRPr/>
          </a:p>
          <a:p>
            <a:pPr indent="-101600" lvl="3" marL="1600200" marR="0" rtl="0" algn="l">
              <a:spcBef>
                <a:spcPts val="400"/>
              </a:spcBef>
              <a:spcAft>
                <a:spcPts val="0"/>
              </a:spcAft>
              <a:buClr>
                <a:srgbClr val="3783FF"/>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71"/>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Der Anfang bestimmt die Zukunft ..</a:t>
            </a:r>
            <a:endParaRPr/>
          </a:p>
        </p:txBody>
      </p:sp>
      <p:sp>
        <p:nvSpPr>
          <p:cNvPr id="559" name="Google Shape;559;p71"/>
          <p:cNvSpPr txBox="1"/>
          <p:nvPr/>
        </p:nvSpPr>
        <p:spPr>
          <a:xfrm>
            <a:off x="260892" y="105273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Von Anfang an richtig!</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Schon beim Einführungskurs</a:t>
            </a:r>
            <a:endParaRPr/>
          </a:p>
          <a:p>
            <a:pPr indent="-76200" lvl="3" marL="16002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Der Einstieg prägt die Zukunft</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Das am </a:t>
            </a:r>
            <a:r>
              <a:rPr b="1" i="0" lang="de-CH" sz="2400" u="none" cap="none" strike="noStrike">
                <a:solidFill>
                  <a:schemeClr val="dk1"/>
                </a:solidFill>
                <a:latin typeface="Arial"/>
                <a:ea typeface="Arial"/>
                <a:cs typeface="Arial"/>
                <a:sym typeface="Arial"/>
              </a:rPr>
              <a:t>Anfang</a:t>
            </a:r>
            <a:r>
              <a:rPr b="0" i="0" lang="de-CH" sz="2400" u="none" cap="none" strike="noStrike">
                <a:solidFill>
                  <a:schemeClr val="dk1"/>
                </a:solidFill>
                <a:latin typeface="Arial"/>
                <a:ea typeface="Arial"/>
                <a:cs typeface="Arial"/>
                <a:sym typeface="Arial"/>
              </a:rPr>
              <a:t> gemachte</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 "Werte-Bild" und die erfahrene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(Karate) Umgangs-Kultur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sind Grundstein für die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Weiterentwicklung</a:t>
            </a:r>
            <a:endParaRPr b="0" i="0" sz="2400" u="none" cap="none" strike="noStrike">
              <a:solidFill>
                <a:schemeClr val="dk1"/>
              </a:solidFill>
              <a:latin typeface="Arial"/>
              <a:ea typeface="Arial"/>
              <a:cs typeface="Arial"/>
              <a:sym typeface="Arial"/>
            </a:endParaRPr>
          </a:p>
        </p:txBody>
      </p:sp>
      <p:pic>
        <p:nvPicPr>
          <p:cNvPr id="560" name="Google Shape;560;p71"/>
          <p:cNvPicPr preferRelativeResize="0"/>
          <p:nvPr/>
        </p:nvPicPr>
        <p:blipFill rotWithShape="1">
          <a:blip r:embed="rId3">
            <a:alphaModFix/>
          </a:blip>
          <a:srcRect b="0" l="0" r="0" t="0"/>
          <a:stretch/>
        </p:blipFill>
        <p:spPr>
          <a:xfrm>
            <a:off x="6438516" y="2273201"/>
            <a:ext cx="2720975" cy="2749550"/>
          </a:xfrm>
          <a:prstGeom prst="rect">
            <a:avLst/>
          </a:prstGeom>
          <a:noFill/>
          <a:ln>
            <a:noFill/>
          </a:ln>
        </p:spPr>
      </p:pic>
      <p:sp>
        <p:nvSpPr>
          <p:cNvPr id="561" name="Google Shape;561;p71"/>
          <p:cNvSpPr txBox="1"/>
          <p:nvPr/>
        </p:nvSpPr>
        <p:spPr>
          <a:xfrm>
            <a:off x="6521255" y="5052914"/>
            <a:ext cx="2609850" cy="21544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de-CH" sz="1400">
                <a:solidFill>
                  <a:schemeClr val="dk1"/>
                </a:solidFill>
                <a:latin typeface="Calibri"/>
                <a:ea typeface="Calibri"/>
                <a:cs typeface="Calibri"/>
                <a:sym typeface="Calibri"/>
              </a:rPr>
              <a:t>Kalligraphie Sakamoto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2"/>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568" name="Google Shape;568;p72"/>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72"/>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70" name="Google Shape;570;p72"/>
          <p:cNvPicPr preferRelativeResize="0"/>
          <p:nvPr/>
        </p:nvPicPr>
        <p:blipFill rotWithShape="1">
          <a:blip r:embed="rId3">
            <a:alphaModFix/>
          </a:blip>
          <a:srcRect b="0" l="0" r="0" t="0"/>
          <a:stretch/>
        </p:blipFill>
        <p:spPr>
          <a:xfrm>
            <a:off x="1655713" y="1770063"/>
            <a:ext cx="6516687" cy="33226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3"/>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Begriff</a:t>
            </a:r>
            <a:endParaRPr b="1" sz="2400">
              <a:solidFill>
                <a:srgbClr val="953734"/>
              </a:solidFill>
              <a:latin typeface="Arial"/>
              <a:ea typeface="Arial"/>
              <a:cs typeface="Arial"/>
              <a:sym typeface="Arial"/>
            </a:endParaRPr>
          </a:p>
        </p:txBody>
      </p:sp>
      <p:sp>
        <p:nvSpPr>
          <p:cNvPr id="577" name="Google Shape;577;p73"/>
          <p:cNvSpPr txBox="1"/>
          <p:nvPr/>
        </p:nvSpPr>
        <p:spPr>
          <a:xfrm>
            <a:off x="539555"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 </a:t>
            </a:r>
            <a:r>
              <a:rPr b="1" i="0" lang="de-CH" sz="2400" u="none" cap="none" strike="noStrike">
                <a:solidFill>
                  <a:schemeClr val="dk1"/>
                </a:solidFill>
                <a:latin typeface="Arial"/>
                <a:ea typeface="Arial"/>
                <a:cs typeface="Arial"/>
                <a:sym typeface="Arial"/>
              </a:rPr>
              <a:t>Ritual </a:t>
            </a:r>
            <a:r>
              <a:rPr b="0" i="0" lang="de-CH" sz="2400" u="none" cap="none" strike="noStrike">
                <a:solidFill>
                  <a:schemeClr val="dk1"/>
                </a:solidFill>
                <a:latin typeface="Arial"/>
                <a:ea typeface="Arial"/>
                <a:cs typeface="Arial"/>
                <a:sym typeface="Arial"/>
              </a:rPr>
              <a:t>(von lateinisch ritualis: „den Ritus betreffend“) ist eine </a:t>
            </a:r>
            <a:r>
              <a:rPr b="1" i="0" lang="de-CH" sz="2400" u="none" cap="none" strike="noStrike">
                <a:solidFill>
                  <a:schemeClr val="dk1"/>
                </a:solidFill>
                <a:latin typeface="Arial"/>
                <a:ea typeface="Arial"/>
                <a:cs typeface="Arial"/>
                <a:sym typeface="Arial"/>
              </a:rPr>
              <a:t>nach vorgegebenen Regeln ablaufende</a:t>
            </a:r>
            <a:r>
              <a:rPr b="0" i="0" lang="de-CH" sz="2400" u="none" cap="none" strike="noStrike">
                <a:solidFill>
                  <a:schemeClr val="dk1"/>
                </a:solidFill>
                <a:latin typeface="Arial"/>
                <a:ea typeface="Arial"/>
                <a:cs typeface="Arial"/>
                <a:sym typeface="Arial"/>
              </a:rPr>
              <a:t>, meist formelle und oft feierlich-festliche </a:t>
            </a:r>
            <a:r>
              <a:rPr b="1" i="0" lang="de-CH" sz="2400" u="none" cap="none" strike="noStrike">
                <a:solidFill>
                  <a:schemeClr val="dk1"/>
                </a:solidFill>
                <a:latin typeface="Arial"/>
                <a:ea typeface="Arial"/>
                <a:cs typeface="Arial"/>
                <a:sym typeface="Arial"/>
              </a:rPr>
              <a:t>Handlung</a:t>
            </a:r>
            <a:r>
              <a:rPr b="0" i="0" lang="de-CH" sz="2400" u="none" cap="none" strike="noStrike">
                <a:solidFill>
                  <a:schemeClr val="dk1"/>
                </a:solidFill>
                <a:latin typeface="Arial"/>
                <a:ea typeface="Arial"/>
                <a:cs typeface="Arial"/>
                <a:sym typeface="Arial"/>
              </a:rPr>
              <a:t> mit hohem Symbolgehalt.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 </a:t>
            </a:r>
            <a:r>
              <a:rPr b="1" i="0" lang="de-CH" sz="2400" u="none" cap="none" strike="noStrike">
                <a:solidFill>
                  <a:schemeClr val="dk1"/>
                </a:solidFill>
                <a:latin typeface="Arial"/>
                <a:ea typeface="Arial"/>
                <a:cs typeface="Arial"/>
                <a:sym typeface="Arial"/>
              </a:rPr>
              <a:t>Ritual</a:t>
            </a:r>
            <a:r>
              <a:rPr b="0" i="0" lang="de-CH" sz="2400" u="none" cap="none" strike="noStrike">
                <a:solidFill>
                  <a:schemeClr val="dk1"/>
                </a:solidFill>
                <a:latin typeface="Arial"/>
                <a:ea typeface="Arial"/>
                <a:cs typeface="Arial"/>
                <a:sym typeface="Arial"/>
              </a:rPr>
              <a:t> ist normalerweise kulturell eingebunden oder bedingt. Es bedient sich </a:t>
            </a:r>
            <a:r>
              <a:rPr b="1" i="0" lang="de-CH" sz="2400" u="none" cap="none" strike="noStrike">
                <a:solidFill>
                  <a:schemeClr val="dk1"/>
                </a:solidFill>
                <a:latin typeface="Arial"/>
                <a:ea typeface="Arial"/>
                <a:cs typeface="Arial"/>
                <a:sym typeface="Arial"/>
              </a:rPr>
              <a:t>strukturierter Mittel</a:t>
            </a:r>
            <a:r>
              <a:rPr b="0" i="0" lang="de-CH" sz="2400" u="none" cap="none" strike="noStrike">
                <a:solidFill>
                  <a:schemeClr val="dk1"/>
                </a:solidFill>
                <a:latin typeface="Arial"/>
                <a:ea typeface="Arial"/>
                <a:cs typeface="Arial"/>
                <a:sym typeface="Arial"/>
              </a:rPr>
              <a:t>, um die Bedeutung einer Handlung sichtbar oder nachvollziehbar zu machen.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Bei uns..</a:t>
            </a:r>
            <a:endParaRPr b="1" sz="2400">
              <a:solidFill>
                <a:srgbClr val="953734"/>
              </a:solidFill>
              <a:latin typeface="Arial"/>
              <a:ea typeface="Arial"/>
              <a:cs typeface="Arial"/>
              <a:sym typeface="Arial"/>
            </a:endParaRPr>
          </a:p>
        </p:txBody>
      </p:sp>
      <p:sp>
        <p:nvSpPr>
          <p:cNvPr id="584" name="Google Shape;584;p74"/>
          <p:cNvSpPr txBox="1"/>
          <p:nvPr/>
        </p:nvSpPr>
        <p:spPr>
          <a:xfrm>
            <a:off x="-252536"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Rei </a:t>
            </a:r>
            <a:r>
              <a:rPr b="0" i="0" lang="de-CH" sz="2400" u="none" cap="none" strike="noStrike">
                <a:solidFill>
                  <a:schemeClr val="dk1"/>
                </a:solidFill>
                <a:latin typeface="Arial"/>
                <a:ea typeface="Arial"/>
                <a:cs typeface="Arial"/>
                <a:sym typeface="Arial"/>
              </a:rPr>
              <a:t>(Grussrituale)</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"Interaktionsrituale".</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Eintritt/Verlassen Dojo</a:t>
            </a:r>
            <a:endParaRPr b="0" i="0" sz="2400" u="none" cap="none" strike="noStrike">
              <a:solidFill>
                <a:schemeClr val="dk1"/>
              </a:solidFill>
              <a:latin typeface="Arial"/>
              <a:ea typeface="Arial"/>
              <a:cs typeface="Arial"/>
              <a:sym typeface="Arial"/>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gemeinsames Grüssen Trainingsbeginn/</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Trainingsschluss</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Partner grüssen (Kumite)</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usw.</a:t>
            </a:r>
            <a:endParaRPr/>
          </a:p>
          <a:p>
            <a:pPr indent="-228600" lvl="2" marL="1143000" marR="0" rtl="0" algn="l">
              <a:spcBef>
                <a:spcPts val="48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Mokuso</a:t>
            </a:r>
            <a:endParaRPr b="1" i="0" sz="2400" u="none" cap="none" strike="noStrike">
              <a:solidFill>
                <a:schemeClr val="dk1"/>
              </a:solidFill>
              <a:latin typeface="Arial"/>
              <a:ea typeface="Arial"/>
              <a:cs typeface="Arial"/>
              <a:sym typeface="Arial"/>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Kombiniert "Persönliches Ritual"</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 im sozialen Kontext</a:t>
            </a:r>
            <a:endParaRPr b="0" i="0" sz="2400" u="none" cap="none" strike="noStrike">
              <a:solidFill>
                <a:schemeClr val="dk1"/>
              </a:solidFill>
              <a:latin typeface="Arial"/>
              <a:ea typeface="Arial"/>
              <a:cs typeface="Arial"/>
              <a:sym typeface="Arial"/>
            </a:endParaRPr>
          </a:p>
        </p:txBody>
      </p:sp>
      <p:pic>
        <p:nvPicPr>
          <p:cNvPr id="585" name="Google Shape;585;p74"/>
          <p:cNvPicPr preferRelativeResize="0"/>
          <p:nvPr/>
        </p:nvPicPr>
        <p:blipFill rotWithShape="1">
          <a:blip r:embed="rId3">
            <a:alphaModFix/>
          </a:blip>
          <a:srcRect b="0" l="0" r="0" t="0"/>
          <a:stretch/>
        </p:blipFill>
        <p:spPr>
          <a:xfrm>
            <a:off x="7289800" y="1524025"/>
            <a:ext cx="1854200" cy="1690688"/>
          </a:xfrm>
          <a:prstGeom prst="rect">
            <a:avLst/>
          </a:prstGeom>
          <a:noFill/>
          <a:ln>
            <a:noFill/>
          </a:ln>
        </p:spPr>
      </p:pic>
      <p:pic>
        <p:nvPicPr>
          <p:cNvPr id="586" name="Google Shape;586;p74"/>
          <p:cNvPicPr preferRelativeResize="0"/>
          <p:nvPr/>
        </p:nvPicPr>
        <p:blipFill rotWithShape="1">
          <a:blip r:embed="rId4">
            <a:alphaModFix/>
          </a:blip>
          <a:srcRect b="0" l="0" r="0" t="0"/>
          <a:stretch/>
        </p:blipFill>
        <p:spPr>
          <a:xfrm>
            <a:off x="5874501" y="4476626"/>
            <a:ext cx="3244850" cy="15351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zur Ausbildung</a:t>
            </a:r>
            <a:endParaRPr b="1" sz="2400">
              <a:solidFill>
                <a:srgbClr val="953734"/>
              </a:solidFill>
              <a:latin typeface="Arial"/>
              <a:ea typeface="Arial"/>
              <a:cs typeface="Arial"/>
              <a:sym typeface="Arial"/>
            </a:endParaRPr>
          </a:p>
        </p:txBody>
      </p:sp>
      <p:sp>
        <p:nvSpPr>
          <p:cNvPr id="203" name="Google Shape;203;p30"/>
          <p:cNvSpPr/>
          <p:nvPr/>
        </p:nvSpPr>
        <p:spPr>
          <a:xfrm>
            <a:off x="827584" y="908720"/>
            <a:ext cx="8316416"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de-CH" sz="2400">
                <a:solidFill>
                  <a:schemeClr val="dk1"/>
                </a:solidFill>
                <a:latin typeface="Arial"/>
                <a:ea typeface="Arial"/>
                <a:cs typeface="Arial"/>
                <a:sym typeface="Arial"/>
              </a:rPr>
              <a:t>Die Allgemein Entwicklung im Karate </a:t>
            </a: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Arial"/>
                <a:ea typeface="Arial"/>
                <a:cs typeface="Arial"/>
                <a:sym typeface="Arial"/>
              </a:rPr>
              <a:t>Philosophie</a:t>
            </a:r>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Arial"/>
                <a:ea typeface="Arial"/>
                <a:cs typeface="Arial"/>
                <a:sym typeface="Arial"/>
              </a:rPr>
              <a:t>Grundprinzipien</a:t>
            </a:r>
            <a:endParaRPr/>
          </a:p>
          <a:p>
            <a:pPr indent="-342900" lvl="0" marL="342900" marR="0" rtl="0" algn="l">
              <a:spcBef>
                <a:spcPts val="0"/>
              </a:spcBef>
              <a:spcAft>
                <a:spcPts val="0"/>
              </a:spcAft>
              <a:buClr>
                <a:schemeClr val="dk1"/>
              </a:buClr>
              <a:buSzPts val="2400"/>
              <a:buFont typeface="Arial"/>
              <a:buChar char="-"/>
            </a:pPr>
            <a:r>
              <a:rPr lang="de-CH" sz="2400">
                <a:solidFill>
                  <a:schemeClr val="dk1"/>
                </a:solidFill>
                <a:latin typeface="Arial"/>
                <a:ea typeface="Arial"/>
                <a:cs typeface="Arial"/>
                <a:sym typeface="Arial"/>
              </a:rPr>
              <a:t>Erwartungen</a:t>
            </a:r>
            <a:endParaRPr/>
          </a:p>
          <a:p>
            <a:pPr indent="0" lvl="0" marL="0" marR="0" rtl="0" algn="l">
              <a:spcBef>
                <a:spcPts val="0"/>
              </a:spcBef>
              <a:spcAft>
                <a:spcPts val="0"/>
              </a:spcAft>
              <a:buNone/>
            </a:pPr>
            <a:br>
              <a:rPr lang="de-CH" sz="2400">
                <a:solidFill>
                  <a:schemeClr val="dk1"/>
                </a:solidFill>
                <a:latin typeface="Arial"/>
                <a:ea typeface="Arial"/>
                <a:cs typeface="Arial"/>
                <a:sym typeface="Arial"/>
              </a:rPr>
            </a:br>
            <a:r>
              <a:rPr lang="de-CH" sz="2400">
                <a:solidFill>
                  <a:schemeClr val="dk1"/>
                </a:solidFill>
                <a:latin typeface="Arial"/>
                <a:ea typeface="Arial"/>
                <a:cs typeface="Arial"/>
                <a:sym typeface="Arial"/>
              </a:rPr>
              <a:t>sind  Kernelemente von diesem Konzept </a:t>
            </a:r>
            <a:endParaRPr sz="2400">
              <a:solidFill>
                <a:schemeClr val="dk1"/>
              </a:solidFill>
              <a:latin typeface="Arial"/>
              <a:ea typeface="Arial"/>
              <a:cs typeface="Arial"/>
              <a:sym typeface="Arial"/>
            </a:endParaRPr>
          </a:p>
          <a:p>
            <a:pPr indent="0" lvl="0" marL="0" marR="0" rtl="0" algn="l">
              <a:spcBef>
                <a:spcPts val="0"/>
              </a:spcBef>
              <a:spcAft>
                <a:spcPts val="0"/>
              </a:spcAft>
              <a:buNone/>
            </a:pPr>
            <a:br>
              <a:rPr lang="de-CH" sz="2400">
                <a:solidFill>
                  <a:schemeClr val="dk1"/>
                </a:solidFill>
                <a:latin typeface="Arial"/>
                <a:ea typeface="Arial"/>
                <a:cs typeface="Arial"/>
                <a:sym typeface="Arial"/>
              </a:rPr>
            </a:br>
            <a:r>
              <a:rPr lang="de-CH" sz="2400">
                <a:solidFill>
                  <a:schemeClr val="dk1"/>
                </a:solidFill>
                <a:latin typeface="Arial"/>
                <a:ea typeface="Arial"/>
                <a:cs typeface="Arial"/>
                <a:sym typeface="Arial"/>
              </a:rPr>
              <a:t>SKR–Karate, so wie wir es gelernt haben, mit seinen Grundprinzipien.</a:t>
            </a:r>
            <a:br>
              <a:rPr lang="de-CH" sz="2400">
                <a:solidFill>
                  <a:schemeClr val="dk1"/>
                </a:solidFill>
                <a:latin typeface="Arial"/>
                <a:ea typeface="Arial"/>
                <a:cs typeface="Arial"/>
                <a:sym typeface="Arial"/>
              </a:rPr>
            </a:b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75"/>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Funktion Ritual (1)</a:t>
            </a:r>
            <a:endParaRPr/>
          </a:p>
        </p:txBody>
      </p:sp>
      <p:sp>
        <p:nvSpPr>
          <p:cNvPr id="593" name="Google Shape;593;p75"/>
          <p:cNvSpPr txBox="1"/>
          <p:nvPr/>
        </p:nvSpPr>
        <p:spPr>
          <a:xfrm>
            <a:off x="179512" y="17789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Struktur</a:t>
            </a:r>
            <a:br>
              <a:rPr b="1"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Sind </a:t>
            </a:r>
            <a:r>
              <a:rPr b="1" i="0" lang="de-CH" sz="2400" u="none" cap="none" strike="noStrike">
                <a:solidFill>
                  <a:schemeClr val="dk1"/>
                </a:solidFill>
                <a:latin typeface="Arial"/>
                <a:ea typeface="Arial"/>
                <a:cs typeface="Arial"/>
                <a:sym typeface="Arial"/>
              </a:rPr>
              <a:t>strukturierter Mittel</a:t>
            </a:r>
            <a:r>
              <a:rPr b="0" i="0" lang="de-CH" sz="2400" u="none" cap="none" strike="noStrike">
                <a:solidFill>
                  <a:schemeClr val="dk1"/>
                </a:solidFill>
                <a:latin typeface="Arial"/>
                <a:ea typeface="Arial"/>
                <a:cs typeface="Arial"/>
                <a:sym typeface="Arial"/>
              </a:rPr>
              <a:t>, um die Bedeutung einer Handlung sichtbar oder nachvollziehbar zu machen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Symbolik</a:t>
            </a:r>
            <a:br>
              <a:rPr b="1"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Bedeutungs- oder Sinnzusammenhänge </a:t>
            </a:r>
            <a:r>
              <a:rPr b="1" i="0" lang="de-CH" sz="2400" u="none" cap="none" strike="noStrike">
                <a:solidFill>
                  <a:schemeClr val="dk1"/>
                </a:solidFill>
                <a:latin typeface="Arial"/>
                <a:ea typeface="Arial"/>
                <a:cs typeface="Arial"/>
                <a:sym typeface="Arial"/>
              </a:rPr>
              <a:t>symbolisch darzustellen</a:t>
            </a:r>
            <a:r>
              <a:rPr b="0" i="0" lang="de-CH" sz="2400" u="none" cap="none" strike="noStrike">
                <a:solidFill>
                  <a:schemeClr val="dk1"/>
                </a:solidFill>
                <a:latin typeface="Arial"/>
                <a:ea typeface="Arial"/>
                <a:cs typeface="Arial"/>
                <a:sym typeface="Arial"/>
              </a:rPr>
              <a:t> oder auf sie zu verweisen</a:t>
            </a:r>
            <a:endParaRPr/>
          </a:p>
          <a:p>
            <a:pPr indent="-76200" lvl="2" marL="11430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a:p>
            <a:pPr indent="-76200" lvl="2" marL="11430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76"/>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Funktion Ritual (2)</a:t>
            </a:r>
            <a:endParaRPr/>
          </a:p>
        </p:txBody>
      </p:sp>
      <p:sp>
        <p:nvSpPr>
          <p:cNvPr id="600" name="Google Shape;600;p76"/>
          <p:cNvSpPr txBox="1"/>
          <p:nvPr/>
        </p:nvSpPr>
        <p:spPr>
          <a:xfrm>
            <a:off x="243137" y="1628800"/>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Halt und Orientierung</a:t>
            </a:r>
            <a:br>
              <a:rPr b="1"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da vorgefertigte Handlungsabläufe und altbekannte Symbole </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Förderung Gruppenzusammenhalt</a:t>
            </a:r>
            <a:br>
              <a:rPr b="1"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Durch gemeinschaftliche Ausübung </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einheitsstiftend </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einbindender Charakter</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Beachten</a:t>
            </a:r>
            <a:endParaRPr/>
          </a:p>
        </p:txBody>
      </p:sp>
      <p:sp>
        <p:nvSpPr>
          <p:cNvPr id="607" name="Google Shape;607;p77"/>
          <p:cNvSpPr txBox="1"/>
          <p:nvPr/>
        </p:nvSpPr>
        <p:spPr>
          <a:xfrm>
            <a:off x="15775" y="105273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Gefahr der</a:t>
            </a:r>
            <a:r>
              <a:rPr b="1" i="0" lang="de-CH" sz="2400" u="none" cap="none" strike="noStrike">
                <a:solidFill>
                  <a:schemeClr val="dk1"/>
                </a:solidFill>
                <a:latin typeface="Arial"/>
                <a:ea typeface="Arial"/>
                <a:cs typeface="Arial"/>
                <a:sym typeface="Arial"/>
              </a:rPr>
              <a:t> Negativ-Wirkung und –Entwicklung</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Empfindung abgegriffen, überholt</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Einsatz sinnentleert (nur noch "Hülse")</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Rituale </a:t>
            </a:r>
            <a:r>
              <a:rPr b="1" i="0" lang="de-CH" sz="2400" u="none" cap="none" strike="noStrike">
                <a:solidFill>
                  <a:schemeClr val="dk1"/>
                </a:solidFill>
                <a:latin typeface="Arial"/>
                <a:ea typeface="Arial"/>
                <a:cs typeface="Arial"/>
                <a:sym typeface="Arial"/>
              </a:rPr>
              <a:t>richtig einsetzen und pflegen</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Nutzen Ritual als wertvoll verstehen</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Von der Schablone zur mit Persönlichkeit gefüllten Form</a:t>
            </a:r>
            <a:endParaRPr/>
          </a:p>
          <a:p>
            <a:pPr indent="-76200" lvl="3" marL="16002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a:p>
            <a:pPr indent="-76200" lvl="3" marL="16002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spcBef>
                <a:spcPts val="480"/>
              </a:spcBef>
              <a:spcAft>
                <a:spcPts val="0"/>
              </a:spcAft>
              <a:buClr>
                <a:srgbClr val="3783FF"/>
              </a:buClr>
              <a:buSzPts val="2400"/>
              <a:buFont typeface="Arial"/>
              <a:buNone/>
            </a:pPr>
            <a:r>
              <a:rPr b="0" i="0" lang="de-CH" sz="2400" u="none" cap="none" strike="noStrike">
                <a:solidFill>
                  <a:schemeClr val="dk1"/>
                </a:solidFill>
                <a:latin typeface="Arial"/>
                <a:ea typeface="Arial"/>
                <a:cs typeface="Arial"/>
                <a:sym typeface="Arial"/>
              </a:rPr>
              <a:t>      Zusammenhang zu Begriff "Anstand" (-&gt; siehe dort)</a:t>
            </a:r>
            <a:endParaRPr/>
          </a:p>
          <a:p>
            <a:pPr indent="-76200" lvl="2" marL="11430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614" name="Google Shape;614;p78"/>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78"/>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6" name="Google Shape;616;p78"/>
          <p:cNvPicPr preferRelativeResize="0"/>
          <p:nvPr/>
        </p:nvPicPr>
        <p:blipFill rotWithShape="1">
          <a:blip r:embed="rId3">
            <a:alphaModFix/>
          </a:blip>
          <a:srcRect b="0" l="0" r="0" t="0"/>
          <a:stretch/>
        </p:blipFill>
        <p:spPr>
          <a:xfrm>
            <a:off x="1640377" y="1770062"/>
            <a:ext cx="6516687" cy="332263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79"/>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Begriff</a:t>
            </a:r>
            <a:endParaRPr/>
          </a:p>
        </p:txBody>
      </p:sp>
      <p:sp>
        <p:nvSpPr>
          <p:cNvPr id="623" name="Google Shape;623;p79"/>
          <p:cNvSpPr txBox="1"/>
          <p:nvPr/>
        </p:nvSpPr>
        <p:spPr>
          <a:xfrm>
            <a:off x="269778" y="134076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Anstand</a:t>
            </a:r>
            <a:r>
              <a:rPr b="0" i="0" lang="de-CH" sz="2400" u="none" cap="none" strike="noStrike">
                <a:solidFill>
                  <a:schemeClr val="dk1"/>
                </a:solidFill>
                <a:latin typeface="Arial"/>
                <a:ea typeface="Arial"/>
                <a:cs typeface="Arial"/>
                <a:sym typeface="Arial"/>
              </a:rPr>
              <a:t> bezeichnet die „gute Sitte“ im Benehmen.</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 </a:t>
            </a:r>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Der Ausdruck </a:t>
            </a:r>
            <a:r>
              <a:rPr b="1" i="0" lang="de-CH" sz="2400" u="none" cap="none" strike="noStrike">
                <a:solidFill>
                  <a:schemeClr val="dk1"/>
                </a:solidFill>
                <a:latin typeface="Arial"/>
                <a:ea typeface="Arial"/>
                <a:cs typeface="Arial"/>
                <a:sym typeface="Arial"/>
              </a:rPr>
              <a:t>Umgangsformen</a:t>
            </a:r>
            <a:r>
              <a:rPr b="0" i="0" lang="de-CH" sz="2400" u="none" cap="none" strike="noStrike">
                <a:solidFill>
                  <a:schemeClr val="dk1"/>
                </a:solidFill>
                <a:latin typeface="Arial"/>
                <a:ea typeface="Arial"/>
                <a:cs typeface="Arial"/>
                <a:sym typeface="Arial"/>
              </a:rPr>
              <a:t> (Benehmen, Manieren) bezeichnet konkrete Verhaltensgewohnheiten. …</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Der Ausdruck </a:t>
            </a:r>
            <a:r>
              <a:rPr b="1" i="0" lang="de-CH" sz="2400" u="none" cap="none" strike="noStrike">
                <a:solidFill>
                  <a:schemeClr val="dk1"/>
                </a:solidFill>
                <a:latin typeface="Arial"/>
                <a:ea typeface="Arial"/>
                <a:cs typeface="Arial"/>
                <a:sym typeface="Arial"/>
              </a:rPr>
              <a:t>Etikette</a:t>
            </a:r>
            <a:r>
              <a:rPr b="0" i="0" lang="de-CH" sz="2400" u="none" cap="none" strike="noStrike">
                <a:solidFill>
                  <a:schemeClr val="dk1"/>
                </a:solidFill>
                <a:latin typeface="Arial"/>
                <a:ea typeface="Arial"/>
                <a:cs typeface="Arial"/>
                <a:sym typeface="Arial"/>
              </a:rPr>
              <a:t> bezeichnet einen (geschrie-benen oder ungeschriebenen) Regelkanon, in dem Abläufe des sozialen Umgang festgelegt sind.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80"/>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Allgemein</a:t>
            </a:r>
            <a:endParaRPr/>
          </a:p>
        </p:txBody>
      </p:sp>
      <p:sp>
        <p:nvSpPr>
          <p:cNvPr id="630" name="Google Shape;630;p80"/>
          <p:cNvSpPr txBox="1"/>
          <p:nvPr/>
        </p:nvSpPr>
        <p:spPr>
          <a:xfrm>
            <a:off x="395536" y="151071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Verhalten gegenüber andern (aktiv)</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Seine ("ständige") Wirkung gegenüber anderen (passiv)</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Ein wesentlicher Bestandteil der Dojokun und insgesamt der "WEG-Begehung" (DO)</a:t>
            </a:r>
            <a:endParaRPr/>
          </a:p>
          <a:p>
            <a:pPr indent="-228600" lvl="2" marL="1143000" marR="0" rtl="0" algn="l">
              <a:spcBef>
                <a:spcPts val="480"/>
              </a:spcBef>
              <a:spcAft>
                <a:spcPts val="0"/>
              </a:spcAft>
              <a:buClr>
                <a:srgbClr val="3783FF"/>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81"/>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Hauptziel für den Unterricht</a:t>
            </a:r>
            <a:endParaRPr/>
          </a:p>
        </p:txBody>
      </p:sp>
      <p:sp>
        <p:nvSpPr>
          <p:cNvPr id="637" name="Google Shape;637;p81"/>
          <p:cNvSpPr txBox="1"/>
          <p:nvPr/>
        </p:nvSpPr>
        <p:spPr>
          <a:xfrm>
            <a:off x="493364"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Entwickeln eines Umgangs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mit dem Gegenüber bzw. der Gruppe</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authentisch </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ehrlich, aufrichtig</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korrekt</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respektvoll</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würdevoll</a:t>
            </a:r>
            <a:endParaRPr/>
          </a:p>
          <a:p>
            <a:pPr indent="-228600" lvl="3" marL="16002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Fairness</a:t>
            </a:r>
            <a:endParaRPr/>
          </a:p>
          <a:p>
            <a:pPr indent="-228600" lvl="2" marL="1143000" marR="0" rtl="0" algn="l">
              <a:spcBef>
                <a:spcPts val="480"/>
              </a:spcBef>
              <a:spcAft>
                <a:spcPts val="0"/>
              </a:spcAft>
              <a:buClr>
                <a:srgbClr val="3783FF"/>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82"/>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Methode, Hilfsmittel</a:t>
            </a:r>
            <a:endParaRPr/>
          </a:p>
        </p:txBody>
      </p:sp>
      <p:sp>
        <p:nvSpPr>
          <p:cNvPr id="644" name="Google Shape;644;p82"/>
          <p:cNvSpPr txBox="1"/>
          <p:nvPr/>
        </p:nvSpPr>
        <p:spPr>
          <a:xfrm>
            <a:off x="395536"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Integral in der Trainingseinheit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Achtung Umfeld (-&gt; Garderobe, Stammbeiz)</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Rituale: Einsetzen am Anfang als Hilfe und Schablone</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83"/>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Ebene Trainer (1)</a:t>
            </a:r>
            <a:endParaRPr/>
          </a:p>
        </p:txBody>
      </p:sp>
      <p:sp>
        <p:nvSpPr>
          <p:cNvPr id="651" name="Google Shape;651;p83"/>
          <p:cNvSpPr txBox="1"/>
          <p:nvPr/>
        </p:nvSpPr>
        <p:spPr>
          <a:xfrm>
            <a:off x="323528" y="151071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Ist Vorbild, zeigt vorbildliche Haltung und Form</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Verlangt Einhaltung, Korrektheit, Akzeptanz bei Allen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8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Beispiele Ebene Trainer (2)</a:t>
            </a:r>
            <a:endParaRPr/>
          </a:p>
        </p:txBody>
      </p:sp>
      <p:sp>
        <p:nvSpPr>
          <p:cNvPr id="658" name="Google Shape;658;p84"/>
          <p:cNvSpPr txBox="1"/>
          <p:nvPr/>
        </p:nvSpPr>
        <p:spPr>
          <a:xfrm>
            <a:off x="395536"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Unterrichtsvermittlung: Ehrlicher, korrekter, würdevoller Umgang gegenüber Schüler</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(Anleitung, Feedback, Korrekturhinweis)</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Keine Illusionen "verkaufen", ehrliches Feedback, realistische Einschätzung</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Persönliche Korrekturhinweise gezielt, sachliche Instruktion, klare Botschaft (kein BlaBla)</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Persönlichkeit des Schülers ernst nehmen</a:t>
            </a:r>
            <a:endParaRPr/>
          </a:p>
          <a:p>
            <a:pPr indent="-76200" lvl="2" marL="11430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1"/>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zur Ausbildung</a:t>
            </a:r>
            <a:endParaRPr b="1" sz="2400">
              <a:solidFill>
                <a:srgbClr val="953734"/>
              </a:solidFill>
              <a:latin typeface="Arial"/>
              <a:ea typeface="Arial"/>
              <a:cs typeface="Arial"/>
              <a:sym typeface="Arial"/>
            </a:endParaRPr>
          </a:p>
        </p:txBody>
      </p:sp>
      <p:sp>
        <p:nvSpPr>
          <p:cNvPr id="210" name="Google Shape;210;p31"/>
          <p:cNvSpPr txBox="1"/>
          <p:nvPr/>
        </p:nvSpPr>
        <p:spPr>
          <a:xfrm>
            <a:off x="703862" y="836712"/>
            <a:ext cx="8260626" cy="1368152"/>
          </a:xfrm>
          <a:prstGeom prst="rect">
            <a:avLst/>
          </a:prstGeom>
          <a:gradFill>
            <a:gsLst>
              <a:gs pos="0">
                <a:srgbClr val="B5BEEA"/>
              </a:gs>
              <a:gs pos="25000">
                <a:srgbClr val="6C7ECB"/>
              </a:gs>
              <a:gs pos="40000">
                <a:srgbClr val="516BC6"/>
              </a:gs>
              <a:gs pos="50000">
                <a:srgbClr val="4C68C5"/>
              </a:gs>
              <a:gs pos="60000">
                <a:srgbClr val="516BC6"/>
              </a:gs>
              <a:gs pos="75000">
                <a:srgbClr val="6E80CF"/>
              </a:gs>
              <a:gs pos="100000">
                <a:srgbClr val="B3BCEC"/>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1" i="0" lang="de-CH" sz="2400" u="none" cap="none" strike="noStrike">
                <a:solidFill>
                  <a:srgbClr val="FFFFFF"/>
                </a:solidFill>
                <a:latin typeface="Arial"/>
                <a:ea typeface="Arial"/>
                <a:cs typeface="Arial"/>
                <a:sym typeface="Arial"/>
              </a:rPr>
              <a:t>Karate, so wie heute im allgemein gelebt und trainiert, hat viele seiner </a:t>
            </a:r>
            <a:r>
              <a:rPr b="1" lang="de-CH" sz="2400">
                <a:solidFill>
                  <a:srgbClr val="FFFFFF"/>
                </a:solidFill>
                <a:latin typeface="Arial"/>
                <a:ea typeface="Arial"/>
                <a:cs typeface="Arial"/>
                <a:sym typeface="Arial"/>
              </a:rPr>
              <a:t>g</a:t>
            </a:r>
            <a:r>
              <a:rPr b="1" i="0" lang="de-CH" sz="2400" u="none" cap="none" strike="noStrike">
                <a:solidFill>
                  <a:srgbClr val="FFFFFF"/>
                </a:solidFill>
                <a:latin typeface="Arial"/>
                <a:ea typeface="Arial"/>
                <a:cs typeface="Arial"/>
                <a:sym typeface="Arial"/>
              </a:rPr>
              <a:t>rundsätzlichen Prinzipien verloren.</a:t>
            </a:r>
            <a:endParaRPr b="1" i="0" sz="2400" u="none" cap="none" strike="noStrike">
              <a:solidFill>
                <a:srgbClr val="FFFFFF"/>
              </a:solidFill>
              <a:latin typeface="Arial"/>
              <a:ea typeface="Arial"/>
              <a:cs typeface="Arial"/>
              <a:sym typeface="Arial"/>
            </a:endParaRPr>
          </a:p>
        </p:txBody>
      </p:sp>
      <p:sp>
        <p:nvSpPr>
          <p:cNvPr id="211" name="Google Shape;211;p31"/>
          <p:cNvSpPr txBox="1"/>
          <p:nvPr/>
        </p:nvSpPr>
        <p:spPr>
          <a:xfrm>
            <a:off x="682950" y="2393063"/>
            <a:ext cx="8280921" cy="927720"/>
          </a:xfrm>
          <a:prstGeom prst="rect">
            <a:avLst/>
          </a:prstGeom>
          <a:gradFill>
            <a:gsLst>
              <a:gs pos="0">
                <a:srgbClr val="B5BEEA"/>
              </a:gs>
              <a:gs pos="25000">
                <a:srgbClr val="6C7ECB"/>
              </a:gs>
              <a:gs pos="40000">
                <a:srgbClr val="516BC6"/>
              </a:gs>
              <a:gs pos="50000">
                <a:srgbClr val="4C68C5"/>
              </a:gs>
              <a:gs pos="60000">
                <a:srgbClr val="516BC6"/>
              </a:gs>
              <a:gs pos="75000">
                <a:srgbClr val="6E80CF"/>
              </a:gs>
              <a:gs pos="100000">
                <a:srgbClr val="B3BCEC"/>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1" i="0" lang="de-CH" sz="2400" u="none" cap="none" strike="noStrike">
                <a:solidFill>
                  <a:srgbClr val="FFFFFF"/>
                </a:solidFill>
                <a:latin typeface="Arial"/>
                <a:ea typeface="Arial"/>
                <a:cs typeface="Arial"/>
                <a:sym typeface="Arial"/>
              </a:rPr>
              <a:t>Die Techniken werden oberflächlich trainiert.</a:t>
            </a:r>
            <a:endParaRPr b="0" i="0" sz="2400" u="none" cap="none" strike="noStrike">
              <a:solidFill>
                <a:srgbClr val="FFFFFF"/>
              </a:solidFill>
              <a:latin typeface="Arial"/>
              <a:ea typeface="Arial"/>
              <a:cs typeface="Arial"/>
              <a:sym typeface="Arial"/>
            </a:endParaRPr>
          </a:p>
        </p:txBody>
      </p:sp>
      <p:sp>
        <p:nvSpPr>
          <p:cNvPr id="212" name="Google Shape;212;p31"/>
          <p:cNvSpPr txBox="1"/>
          <p:nvPr/>
        </p:nvSpPr>
        <p:spPr>
          <a:xfrm>
            <a:off x="703862" y="3429000"/>
            <a:ext cx="8260626" cy="1287760"/>
          </a:xfrm>
          <a:prstGeom prst="rect">
            <a:avLst/>
          </a:prstGeom>
          <a:gradFill>
            <a:gsLst>
              <a:gs pos="0">
                <a:srgbClr val="B5BEEA"/>
              </a:gs>
              <a:gs pos="25000">
                <a:srgbClr val="6C7ECB"/>
              </a:gs>
              <a:gs pos="40000">
                <a:srgbClr val="516BC6"/>
              </a:gs>
              <a:gs pos="50000">
                <a:srgbClr val="4C68C5"/>
              </a:gs>
              <a:gs pos="60000">
                <a:srgbClr val="516BC6"/>
              </a:gs>
              <a:gs pos="75000">
                <a:srgbClr val="6E80CF"/>
              </a:gs>
              <a:gs pos="100000">
                <a:srgbClr val="B3BCEC"/>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1" lang="de-CH" sz="2400">
                <a:solidFill>
                  <a:srgbClr val="FFFFFF"/>
                </a:solidFill>
                <a:latin typeface="Arial"/>
                <a:ea typeface="Arial"/>
                <a:cs typeface="Arial"/>
                <a:sym typeface="Arial"/>
              </a:rPr>
              <a:t>D</a:t>
            </a:r>
            <a:r>
              <a:rPr b="1" i="0" lang="de-CH" sz="2400" u="none" cap="none" strike="noStrike">
                <a:solidFill>
                  <a:srgbClr val="FFFFFF"/>
                </a:solidFill>
                <a:latin typeface="Arial"/>
                <a:ea typeface="Arial"/>
                <a:cs typeface="Arial"/>
                <a:sym typeface="Arial"/>
              </a:rPr>
              <a:t>emzufolge ist die Wirksamkeit und das Entwicklungspotenzial sehr beschränkt.</a:t>
            </a:r>
            <a:endParaRPr b="0" i="0" sz="2400" u="none" cap="none" strike="noStrike">
              <a:solidFill>
                <a:srgbClr val="FFFFFF"/>
              </a:solidFill>
              <a:latin typeface="Arial"/>
              <a:ea typeface="Arial"/>
              <a:cs typeface="Arial"/>
              <a:sym typeface="Arial"/>
            </a:endParaRPr>
          </a:p>
        </p:txBody>
      </p:sp>
      <p:sp>
        <p:nvSpPr>
          <p:cNvPr id="213" name="Google Shape;213;p31"/>
          <p:cNvSpPr txBox="1"/>
          <p:nvPr/>
        </p:nvSpPr>
        <p:spPr>
          <a:xfrm>
            <a:off x="703862" y="4797152"/>
            <a:ext cx="8260626" cy="1872208"/>
          </a:xfrm>
          <a:prstGeom prst="rect">
            <a:avLst/>
          </a:prstGeom>
          <a:gradFill>
            <a:gsLst>
              <a:gs pos="0">
                <a:srgbClr val="B5BEEA"/>
              </a:gs>
              <a:gs pos="25000">
                <a:srgbClr val="6C7ECB"/>
              </a:gs>
              <a:gs pos="40000">
                <a:srgbClr val="516BC6"/>
              </a:gs>
              <a:gs pos="50000">
                <a:srgbClr val="4C68C5"/>
              </a:gs>
              <a:gs pos="60000">
                <a:srgbClr val="516BC6"/>
              </a:gs>
              <a:gs pos="75000">
                <a:srgbClr val="6E80CF"/>
              </a:gs>
              <a:gs pos="100000">
                <a:srgbClr val="B3BCEC"/>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Arial"/>
              <a:buNone/>
            </a:pPr>
            <a:r>
              <a:rPr b="1" i="0" lang="de-CH" sz="2400" u="none" cap="none" strike="noStrike">
                <a:solidFill>
                  <a:srgbClr val="FFFFFF"/>
                </a:solidFill>
                <a:latin typeface="Arial"/>
                <a:ea typeface="Arial"/>
                <a:cs typeface="Arial"/>
                <a:sym typeface="Arial"/>
              </a:rPr>
              <a:t>Wir verlieren an…</a:t>
            </a:r>
            <a:br>
              <a:rPr b="1" i="0" lang="de-CH" sz="2400" u="none" cap="none" strike="noStrike">
                <a:solidFill>
                  <a:srgbClr val="FFFFFF"/>
                </a:solidFill>
                <a:latin typeface="Arial"/>
                <a:ea typeface="Arial"/>
                <a:cs typeface="Arial"/>
                <a:sym typeface="Arial"/>
              </a:rPr>
            </a:br>
            <a:r>
              <a:rPr b="1" i="0" lang="de-CH" sz="2400" u="none" cap="none" strike="noStrike">
                <a:solidFill>
                  <a:srgbClr val="FFFFFF"/>
                </a:solidFill>
                <a:latin typeface="Arial"/>
                <a:ea typeface="Arial"/>
                <a:cs typeface="Arial"/>
                <a:sym typeface="Arial"/>
              </a:rPr>
              <a:t>- Glaubwürdigkeit  /  Philosophie  </a:t>
            </a:r>
            <a:br>
              <a:rPr b="1" i="0" lang="de-CH" sz="2400" u="none" cap="none" strike="noStrike">
                <a:solidFill>
                  <a:srgbClr val="FFFFFF"/>
                </a:solidFill>
                <a:latin typeface="Arial"/>
                <a:ea typeface="Arial"/>
                <a:cs typeface="Arial"/>
                <a:sym typeface="Arial"/>
              </a:rPr>
            </a:br>
            <a:r>
              <a:rPr b="1" i="0" lang="de-CH" sz="2400" u="none" cap="none" strike="noStrike">
                <a:solidFill>
                  <a:srgbClr val="FFFFFF"/>
                </a:solidFill>
                <a:latin typeface="Arial"/>
                <a:ea typeface="Arial"/>
                <a:cs typeface="Arial"/>
                <a:sym typeface="Arial"/>
              </a:rPr>
              <a:t>- Respekt als Kampfsport und Selbstverteidigung</a:t>
            </a:r>
            <a:br>
              <a:rPr b="1" i="0" lang="de-CH" sz="2400" u="none" cap="none" strike="noStrike">
                <a:solidFill>
                  <a:srgbClr val="FFFFFF"/>
                </a:solidFill>
                <a:latin typeface="Arial"/>
                <a:ea typeface="Arial"/>
                <a:cs typeface="Arial"/>
                <a:sym typeface="Arial"/>
              </a:rPr>
            </a:br>
            <a:r>
              <a:rPr b="1" i="0" lang="de-CH" sz="2400" u="none" cap="none" strike="noStrike">
                <a:solidFill>
                  <a:srgbClr val="FFFFFF"/>
                </a:solidFill>
                <a:latin typeface="Arial"/>
                <a:ea typeface="Arial"/>
                <a:cs typeface="Arial"/>
                <a:sym typeface="Arial"/>
              </a:rPr>
              <a:t>- Attraktivität als Breitensport  </a:t>
            </a:r>
            <a:endParaRPr b="1" i="0" sz="24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ppt_w</p:attrName>
                                        </p:attrNameLst>
                                      </p:cBhvr>
                                      <p:tavLst>
                                        <p:tav fmla="" tm="0">
                                          <p:val>
                                            <p:strVal val="0"/>
                                          </p:val>
                                        </p:tav>
                                        <p:tav fmla="" tm="100000">
                                          <p:val>
                                            <p:strVal val="#ppt_w"/>
                                          </p:val>
                                        </p:tav>
                                      </p:tavLst>
                                    </p:anim>
                                    <p:anim calcmode="lin" valueType="num">
                                      <p:cBhvr additive="base">
                                        <p:cTn dur="500"/>
                                        <p:tgtEl>
                                          <p:spTgt spid="2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1"/>
                                        </p:tgtEl>
                                        <p:attrNameLst>
                                          <p:attrName>style.visibility</p:attrName>
                                        </p:attrNameLst>
                                      </p:cBhvr>
                                      <p:to>
                                        <p:strVal val="visible"/>
                                      </p:to>
                                    </p:set>
                                    <p:anim calcmode="lin" valueType="num">
                                      <p:cBhvr additive="base">
                                        <p:cTn dur="500"/>
                                        <p:tgtEl>
                                          <p:spTgt spid="211"/>
                                        </p:tgtEl>
                                        <p:attrNameLst>
                                          <p:attrName>ppt_w</p:attrName>
                                        </p:attrNameLst>
                                      </p:cBhvr>
                                      <p:tavLst>
                                        <p:tav fmla="" tm="0">
                                          <p:val>
                                            <p:strVal val="0"/>
                                          </p:val>
                                        </p:tav>
                                        <p:tav fmla="" tm="100000">
                                          <p:val>
                                            <p:strVal val="#ppt_w"/>
                                          </p:val>
                                        </p:tav>
                                      </p:tavLst>
                                    </p:anim>
                                    <p:anim calcmode="lin" valueType="num">
                                      <p:cBhvr additive="base">
                                        <p:cTn dur="500"/>
                                        <p:tgtEl>
                                          <p:spTgt spid="2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
                                        </p:tgtEl>
                                        <p:attrNameLst>
                                          <p:attrName>style.visibility</p:attrName>
                                        </p:attrNameLst>
                                      </p:cBhvr>
                                      <p:to>
                                        <p:strVal val="visible"/>
                                      </p:to>
                                    </p:set>
                                    <p:anim calcmode="lin" valueType="num">
                                      <p:cBhvr additive="base">
                                        <p:cTn dur="500"/>
                                        <p:tgtEl>
                                          <p:spTgt spid="212"/>
                                        </p:tgtEl>
                                        <p:attrNameLst>
                                          <p:attrName>ppt_w</p:attrName>
                                        </p:attrNameLst>
                                      </p:cBhvr>
                                      <p:tavLst>
                                        <p:tav fmla="" tm="0">
                                          <p:val>
                                            <p:strVal val="0"/>
                                          </p:val>
                                        </p:tav>
                                        <p:tav fmla="" tm="100000">
                                          <p:val>
                                            <p:strVal val="#ppt_w"/>
                                          </p:val>
                                        </p:tav>
                                      </p:tavLst>
                                    </p:anim>
                                    <p:anim calcmode="lin" valueType="num">
                                      <p:cBhvr additive="base">
                                        <p:cTn dur="500"/>
                                        <p:tgtEl>
                                          <p:spTgt spid="2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3"/>
                                        </p:tgtEl>
                                        <p:attrNameLst>
                                          <p:attrName>style.visibility</p:attrName>
                                        </p:attrNameLst>
                                      </p:cBhvr>
                                      <p:to>
                                        <p:strVal val="visible"/>
                                      </p:to>
                                    </p:set>
                                    <p:anim calcmode="lin" valueType="num">
                                      <p:cBhvr additive="base">
                                        <p:cTn dur="500"/>
                                        <p:tgtEl>
                                          <p:spTgt spid="213"/>
                                        </p:tgtEl>
                                        <p:attrNameLst>
                                          <p:attrName>ppt_w</p:attrName>
                                        </p:attrNameLst>
                                      </p:cBhvr>
                                      <p:tavLst>
                                        <p:tav fmla="" tm="0">
                                          <p:val>
                                            <p:strVal val="0"/>
                                          </p:val>
                                        </p:tav>
                                        <p:tav fmla="" tm="100000">
                                          <p:val>
                                            <p:strVal val="#ppt_w"/>
                                          </p:val>
                                        </p:tav>
                                      </p:tavLst>
                                    </p:anim>
                                    <p:anim calcmode="lin" valueType="num">
                                      <p:cBhvr additive="base">
                                        <p:cTn dur="500"/>
                                        <p:tgtEl>
                                          <p:spTgt spid="2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85"/>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Beispiele Ebene Trainer (3)</a:t>
            </a:r>
            <a:endParaRPr/>
          </a:p>
        </p:txBody>
      </p:sp>
      <p:sp>
        <p:nvSpPr>
          <p:cNvPr id="665" name="Google Shape;665;p85"/>
          <p:cNvSpPr txBox="1"/>
          <p:nvPr/>
        </p:nvSpPr>
        <p:spPr>
          <a:xfrm>
            <a:off x="419201"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Natürliche Persönlichkeit, keine Selbstdarstellung, Gesunde Selbstsicherheit ohne Überheblichkeit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Anspruchsvoll, Härte versus Brutalität, Angst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Pünktlichkeit (Lektion)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Korrektheit Administration</a:t>
            </a:r>
            <a:endParaRPr/>
          </a:p>
          <a:p>
            <a:pPr indent="-76200" lvl="2" marL="11430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a:p>
            <a:pPr indent="0" lvl="1" marL="457200" marR="0" rtl="0" algn="l">
              <a:spcBef>
                <a:spcPts val="480"/>
              </a:spcBef>
              <a:spcAft>
                <a:spcPts val="0"/>
              </a:spcAft>
              <a:buClr>
                <a:srgbClr val="3783FF"/>
              </a:buClr>
              <a:buSzPts val="2400"/>
              <a:buFont typeface="Arial"/>
              <a:buNone/>
            </a:pPr>
            <a:r>
              <a:rPr b="0" i="0" lang="de-CH" sz="2400" u="none" cap="none" strike="noStrike">
                <a:solidFill>
                  <a:schemeClr val="dk1"/>
                </a:solidFill>
                <a:latin typeface="Arial"/>
                <a:ea typeface="Arial"/>
                <a:cs typeface="Arial"/>
                <a:sym typeface="Arial"/>
              </a:rPr>
              <a:t>	🡪 (Wahrnehmung zählt)!</a:t>
            </a:r>
            <a:endParaRPr/>
          </a:p>
          <a:p>
            <a:pPr indent="-228600" lvl="2" marL="1143000" marR="0" rtl="0" algn="l">
              <a:spcBef>
                <a:spcPts val="480"/>
              </a:spcBef>
              <a:spcAft>
                <a:spcPts val="0"/>
              </a:spcAft>
              <a:buClr>
                <a:srgbClr val="3783FF"/>
              </a:buClr>
              <a:buSzPts val="2400"/>
              <a:buFont typeface="Noto Sans Symbols"/>
              <a:buNone/>
            </a:pPr>
            <a:r>
              <a:t/>
            </a:r>
            <a:endParaRPr b="0" i="0" sz="2400" u="none" cap="none" strike="noStrike">
              <a:solidFill>
                <a:schemeClr val="dk1"/>
              </a:solidFill>
              <a:latin typeface="Arial"/>
              <a:ea typeface="Arial"/>
              <a:cs typeface="Arial"/>
              <a:sym typeface="Arial"/>
            </a:endParaRPr>
          </a:p>
          <a:p>
            <a:pPr indent="-76200" lvl="2" marL="1143000" marR="0" rtl="0" algn="l">
              <a:spcBef>
                <a:spcPts val="480"/>
              </a:spcBef>
              <a:spcAft>
                <a:spcPts val="0"/>
              </a:spcAft>
              <a:buClr>
                <a:srgbClr val="3783FF"/>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86"/>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Ebene Schüler</a:t>
            </a:r>
            <a:endParaRPr/>
          </a:p>
        </p:txBody>
      </p:sp>
      <p:sp>
        <p:nvSpPr>
          <p:cNvPr id="672" name="Google Shape;672;p86"/>
          <p:cNvSpPr txBox="1"/>
          <p:nvPr/>
        </p:nvSpPr>
        <p:spPr>
          <a:xfrm>
            <a:off x="179512" y="1268760"/>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Kleidung</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Hygiene</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Grüssen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Verhalten im Unterricht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Verhalten gegenüber Partner/ Partnertraining</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Sempei</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8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679" name="Google Shape;679;p87"/>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87"/>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81" name="Google Shape;681;p87"/>
          <p:cNvPicPr preferRelativeResize="0"/>
          <p:nvPr/>
        </p:nvPicPr>
        <p:blipFill rotWithShape="1">
          <a:blip r:embed="rId3">
            <a:alphaModFix/>
          </a:blip>
          <a:srcRect b="0" l="0" r="0" t="0"/>
          <a:stretch/>
        </p:blipFill>
        <p:spPr>
          <a:xfrm>
            <a:off x="1633466" y="1773470"/>
            <a:ext cx="6516687" cy="3322637"/>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8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Begriff</a:t>
            </a:r>
            <a:endParaRPr/>
          </a:p>
        </p:txBody>
      </p:sp>
      <p:sp>
        <p:nvSpPr>
          <p:cNvPr id="688" name="Google Shape;688;p88"/>
          <p:cNvSpPr txBox="1"/>
          <p:nvPr/>
        </p:nvSpPr>
        <p:spPr>
          <a:xfrm>
            <a:off x="257934" y="1340768"/>
            <a:ext cx="8496944"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Konzentration (lat. concentra, "zusammen zum Mittelpunkt") ist die willentliche Fokussierung der Aufmerksamkeit auf eine bestimmte Tätigkeit, das Erreichen eines kurzfristig erreichbaren Ziels oder das Lösen einer gestellten Aufgabe.</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Konzentration erfordert geistige Anstrengung und lässt mit der Zeit nach. Daher versteht man unter Konzentration das relativ lange andauernde Aufrechterhalten eines Aufmerksamkeitsniveaus.</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89"/>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Allgemein</a:t>
            </a:r>
            <a:endParaRPr/>
          </a:p>
        </p:txBody>
      </p:sp>
      <p:sp>
        <p:nvSpPr>
          <p:cNvPr id="695" name="Google Shape;695;p89"/>
          <p:cNvSpPr txBox="1"/>
          <p:nvPr/>
        </p:nvSpPr>
        <p:spPr>
          <a:xfrm>
            <a:off x="269778" y="1268760"/>
            <a:ext cx="8640763" cy="43132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783FF"/>
              </a:buClr>
              <a:buSzPts val="3200"/>
              <a:buFont typeface="Arial"/>
              <a:buNone/>
            </a:pPr>
            <a:r>
              <a:rPr b="1" lang="de-CH" sz="3200">
                <a:solidFill>
                  <a:schemeClr val="dk1"/>
                </a:solidFill>
                <a:latin typeface="Arial"/>
                <a:ea typeface="Arial"/>
                <a:cs typeface="Arial"/>
                <a:sym typeface="Arial"/>
              </a:rPr>
              <a:t>	Konzentration</a:t>
            </a:r>
            <a:br>
              <a:rPr lang="de-CH" sz="3200">
                <a:solidFill>
                  <a:schemeClr val="dk1"/>
                </a:solidFill>
                <a:latin typeface="Arial"/>
                <a:ea typeface="Arial"/>
                <a:cs typeface="Arial"/>
                <a:sym typeface="Arial"/>
              </a:rPr>
            </a:br>
            <a:endParaRPr sz="3200">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Ist ein Grundelement der Kampfkunst (DO) </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Grundvoraussetzung für zielgerichtetes, effektives trainieren/ lernen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Kann gut entwickelt oder weiterentwickelt werden, - jedoch sehr unterschiedliche Basis/ Voraussetzungen</a:t>
            </a:r>
            <a:endParaRPr/>
          </a:p>
          <a:p>
            <a:pPr indent="-228600" lvl="2" marL="1143000" marR="0" rtl="0" algn="l">
              <a:spcBef>
                <a:spcPts val="480"/>
              </a:spcBef>
              <a:spcAft>
                <a:spcPts val="0"/>
              </a:spcAft>
              <a:buClr>
                <a:srgbClr val="3783FF"/>
              </a:buClr>
              <a:buSzPts val="2400"/>
              <a:buFont typeface="Noto Sans Symbols"/>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90"/>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Hauptziel für den Unterricht</a:t>
            </a:r>
            <a:endParaRPr/>
          </a:p>
        </p:txBody>
      </p:sp>
      <p:sp>
        <p:nvSpPr>
          <p:cNvPr id="702" name="Google Shape;702;p90"/>
          <p:cNvSpPr txBox="1"/>
          <p:nvPr/>
        </p:nvSpPr>
        <p:spPr>
          <a:xfrm>
            <a:off x="269778" y="1510718"/>
            <a:ext cx="8910541" cy="43132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783FF"/>
              </a:buClr>
              <a:buSzPts val="3200"/>
              <a:buFont typeface="Arial"/>
              <a:buNone/>
            </a:pPr>
            <a:r>
              <a:rPr lang="de-CH" sz="3200">
                <a:solidFill>
                  <a:schemeClr val="dk1"/>
                </a:solidFill>
                <a:latin typeface="Arial"/>
                <a:ea typeface="Arial"/>
                <a:cs typeface="Arial"/>
                <a:sym typeface="Arial"/>
              </a:rPr>
              <a:t>	</a:t>
            </a:r>
            <a:r>
              <a:rPr b="1" lang="de-CH" sz="3200">
                <a:solidFill>
                  <a:schemeClr val="dk1"/>
                </a:solidFill>
                <a:latin typeface="Arial"/>
                <a:ea typeface="Arial"/>
                <a:cs typeface="Arial"/>
                <a:sym typeface="Arial"/>
              </a:rPr>
              <a:t>Entwickeln/ Verbessern der </a:t>
            </a:r>
            <a:br>
              <a:rPr b="1" lang="de-CH" sz="3200">
                <a:solidFill>
                  <a:schemeClr val="dk1"/>
                </a:solidFill>
                <a:latin typeface="Arial"/>
                <a:ea typeface="Arial"/>
                <a:cs typeface="Arial"/>
                <a:sym typeface="Arial"/>
              </a:rPr>
            </a:br>
            <a:r>
              <a:rPr b="1" lang="de-CH" sz="3200">
                <a:solidFill>
                  <a:schemeClr val="dk1"/>
                </a:solidFill>
                <a:latin typeface="Arial"/>
                <a:ea typeface="Arial"/>
                <a:cs typeface="Arial"/>
                <a:sym typeface="Arial"/>
              </a:rPr>
              <a:t>	Konzentrationsfähigkeit</a:t>
            </a:r>
            <a:br>
              <a:rPr b="1" lang="de-CH" sz="3200">
                <a:solidFill>
                  <a:schemeClr val="dk1"/>
                </a:solidFill>
                <a:latin typeface="Arial"/>
                <a:ea typeface="Arial"/>
                <a:cs typeface="Arial"/>
                <a:sym typeface="Arial"/>
              </a:rPr>
            </a:br>
            <a:endParaRPr b="1" sz="3200">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Als Mittel zum Zweck: Förderung der </a:t>
            </a:r>
            <a:r>
              <a:rPr b="1" i="0" lang="de-CH" sz="2400" u="none" cap="none" strike="noStrike">
                <a:solidFill>
                  <a:schemeClr val="dk1"/>
                </a:solidFill>
                <a:latin typeface="Arial"/>
                <a:ea typeface="Arial"/>
                <a:cs typeface="Arial"/>
                <a:sym typeface="Arial"/>
              </a:rPr>
              <a:t>Aufnahmefähigkeit</a:t>
            </a:r>
            <a:r>
              <a:rPr b="0" i="0" lang="de-CH" sz="2400" u="none" cap="none" strike="noStrike">
                <a:solidFill>
                  <a:schemeClr val="dk1"/>
                </a:solidFill>
                <a:latin typeface="Arial"/>
                <a:ea typeface="Arial"/>
                <a:cs typeface="Arial"/>
                <a:sym typeface="Arial"/>
              </a:rPr>
              <a:t> (Lernen, Effektivität Unterricht)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Zur Erhöhung der </a:t>
            </a:r>
            <a:r>
              <a:rPr b="1" i="0" lang="de-CH" sz="2400" u="none" cap="none" strike="noStrike">
                <a:solidFill>
                  <a:schemeClr val="dk1"/>
                </a:solidFill>
                <a:latin typeface="Arial"/>
                <a:ea typeface="Arial"/>
                <a:cs typeface="Arial"/>
                <a:sym typeface="Arial"/>
              </a:rPr>
              <a:t>Effektivität der Technik</a:t>
            </a:r>
            <a:r>
              <a:rPr b="0" i="0" lang="de-CH" sz="2400" u="none" cap="none" strike="noStrike">
                <a:solidFill>
                  <a:schemeClr val="dk1"/>
                </a:solidFill>
                <a:latin typeface="Arial"/>
                <a:ea typeface="Arial"/>
                <a:cs typeface="Arial"/>
                <a:sym typeface="Arial"/>
              </a:rPr>
              <a:t> (Reaktion, Präzision, Kampfbereitschaft/ Zanshin),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 auch unter erschwerten Bedingungen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91"/>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Methode, Hilfsmittel</a:t>
            </a:r>
            <a:endParaRPr/>
          </a:p>
        </p:txBody>
      </p:sp>
      <p:sp>
        <p:nvSpPr>
          <p:cNvPr id="709" name="Google Shape;709;p91"/>
          <p:cNvSpPr txBox="1"/>
          <p:nvPr/>
        </p:nvSpPr>
        <p:spPr>
          <a:xfrm>
            <a:off x="503229" y="1988840"/>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Integral in der Trainingseinheit</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92"/>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Ebene Trainer (1)</a:t>
            </a:r>
            <a:endParaRPr/>
          </a:p>
        </p:txBody>
      </p:sp>
      <p:sp>
        <p:nvSpPr>
          <p:cNvPr id="716" name="Google Shape;716;p92"/>
          <p:cNvSpPr txBox="1"/>
          <p:nvPr/>
        </p:nvSpPr>
        <p:spPr>
          <a:xfrm>
            <a:off x="282594" y="170080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Muss Minimalkonzentration verlangen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Ungenügende Anstrengung nicht tolerieren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Prägt schon beim Einsteiger die </a:t>
            </a:r>
            <a:r>
              <a:rPr b="1" i="0" lang="de-CH" sz="2400" u="none" cap="none" strike="noStrike">
                <a:solidFill>
                  <a:schemeClr val="dk1"/>
                </a:solidFill>
                <a:latin typeface="Arial"/>
                <a:ea typeface="Arial"/>
                <a:cs typeface="Arial"/>
                <a:sym typeface="Arial"/>
              </a:rPr>
              <a:t>Grundhaltung</a:t>
            </a:r>
            <a:r>
              <a:rPr b="0" i="0" lang="de-CH" sz="2400" u="none" cap="none" strike="noStrike">
                <a:solidFill>
                  <a:schemeClr val="dk1"/>
                </a:solidFill>
                <a:latin typeface="Arial"/>
                <a:ea typeface="Arial"/>
                <a:cs typeface="Arial"/>
                <a:sym typeface="Arial"/>
              </a:rPr>
              <a:t> (Karatedo/Kampfkunst versus Belustigungs-"sport")</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Ist Bestandteil eines "Risikomanagement" (Partnertraining)</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93"/>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Ebene Trainer (2)</a:t>
            </a:r>
            <a:endParaRPr/>
          </a:p>
        </p:txBody>
      </p:sp>
      <p:sp>
        <p:nvSpPr>
          <p:cNvPr id="723" name="Google Shape;723;p93"/>
          <p:cNvSpPr txBox="1"/>
          <p:nvPr/>
        </p:nvSpPr>
        <p:spPr>
          <a:xfrm>
            <a:off x="291472" y="1412776"/>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Muss Einhaltung seiner Anweisung verlangen, Schlechterfüllung bemängeln, Nichterfüllung nicht tolerieren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Fähigkeit Schüler richtig einschätzen</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Klarheit der Information, sorgfältige Dosierung der Anforderung</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"Verbergungsstrategien" erkennen, "Konzentrationsblockaden" durchbrechen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9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Ebene Schüler</a:t>
            </a:r>
            <a:endParaRPr/>
          </a:p>
        </p:txBody>
      </p:sp>
      <p:sp>
        <p:nvSpPr>
          <p:cNvPr id="730" name="Google Shape;730;p94"/>
          <p:cNvSpPr txBox="1"/>
          <p:nvPr/>
        </p:nvSpPr>
        <p:spPr>
          <a:xfrm>
            <a:off x="269778" y="170080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Integrales Üben in allen Elementen möglich </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(z.B. Gymnastik)</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Erschwerte Rahmenbedingungen anlegen</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zur Ausbildung</a:t>
            </a:r>
            <a:endParaRPr b="1" sz="2400">
              <a:solidFill>
                <a:srgbClr val="953734"/>
              </a:solidFill>
              <a:latin typeface="Arial"/>
              <a:ea typeface="Arial"/>
              <a:cs typeface="Arial"/>
              <a:sym typeface="Arial"/>
            </a:endParaRPr>
          </a:p>
        </p:txBody>
      </p:sp>
      <p:sp>
        <p:nvSpPr>
          <p:cNvPr id="220" name="Google Shape;220;p32"/>
          <p:cNvSpPr/>
          <p:nvPr/>
        </p:nvSpPr>
        <p:spPr>
          <a:xfrm>
            <a:off x="827584" y="746083"/>
            <a:ext cx="8281527" cy="5632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de-CH" sz="2400">
                <a:solidFill>
                  <a:schemeClr val="dk1"/>
                </a:solidFill>
                <a:latin typeface="Arial"/>
                <a:ea typeface="Arial"/>
                <a:cs typeface="Arial"/>
                <a:sym typeface="Arial"/>
              </a:rPr>
              <a:t>Die  Schlussfolgerungen waren: </a:t>
            </a: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de-CH" sz="2400">
                <a:solidFill>
                  <a:schemeClr val="dk1"/>
                </a:solidFill>
                <a:latin typeface="Arial"/>
                <a:ea typeface="Arial"/>
                <a:cs typeface="Arial"/>
                <a:sym typeface="Arial"/>
              </a:rPr>
              <a:t>Sich auf die SKR Werte fokussieren!</a:t>
            </a:r>
            <a:endParaRPr/>
          </a:p>
          <a:p>
            <a:pPr indent="0" lvl="0" marL="0" marR="0" rtl="0" algn="l">
              <a:spcBef>
                <a:spcPts val="0"/>
              </a:spcBef>
              <a:spcAft>
                <a:spcPts val="0"/>
              </a:spcAft>
              <a:buNone/>
            </a:pPr>
            <a:br>
              <a:rPr lang="de-CH" sz="2400">
                <a:solidFill>
                  <a:schemeClr val="dk1"/>
                </a:solidFill>
                <a:latin typeface="Arial"/>
                <a:ea typeface="Arial"/>
                <a:cs typeface="Arial"/>
                <a:sym typeface="Arial"/>
              </a:rPr>
            </a:br>
            <a:r>
              <a:rPr lang="de-CH" sz="2400">
                <a:solidFill>
                  <a:schemeClr val="dk1"/>
                </a:solidFill>
                <a:latin typeface="Arial"/>
                <a:ea typeface="Arial"/>
                <a:cs typeface="Arial"/>
                <a:sym typeface="Arial"/>
              </a:rPr>
              <a:t>Mit folgenden Zielen:</a:t>
            </a: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Courier New"/>
              <a:buChar char="o"/>
            </a:pPr>
            <a:r>
              <a:rPr lang="de-CH" sz="2400">
                <a:solidFill>
                  <a:schemeClr val="dk1"/>
                </a:solidFill>
                <a:latin typeface="Arial"/>
                <a:ea typeface="Arial"/>
                <a:cs typeface="Arial"/>
                <a:sym typeface="Arial"/>
              </a:rPr>
              <a:t>Karate als Kampfsport aber auch als Selbstverteidigung im attraktiven Breitensport zu positionieren,</a:t>
            </a: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Courier New"/>
              <a:buChar char="o"/>
            </a:pPr>
            <a:r>
              <a:rPr lang="de-CH" sz="2400">
                <a:solidFill>
                  <a:schemeClr val="dk1"/>
                </a:solidFill>
                <a:latin typeface="Arial"/>
                <a:ea typeface="Arial"/>
                <a:cs typeface="Arial"/>
                <a:sym typeface="Arial"/>
              </a:rPr>
              <a:t>die Entwicklung der Karatetechniken vertiefen,</a:t>
            </a: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400"/>
              <a:buFont typeface="Courier New"/>
              <a:buChar char="o"/>
            </a:pPr>
            <a:r>
              <a:rPr lang="de-CH" sz="2400">
                <a:solidFill>
                  <a:schemeClr val="dk1"/>
                </a:solidFill>
                <a:latin typeface="Arial"/>
                <a:ea typeface="Arial"/>
                <a:cs typeface="Arial"/>
                <a:sym typeface="Arial"/>
              </a:rPr>
              <a:t>das Wissen und die Fachkompetenzen der Dojoleiter nachhaltig ausbauen.</a:t>
            </a:r>
            <a:br>
              <a:rPr lang="de-CH" sz="2400">
                <a:solidFill>
                  <a:schemeClr val="dk1"/>
                </a:solidFill>
                <a:latin typeface="Arial"/>
                <a:ea typeface="Arial"/>
                <a:cs typeface="Arial"/>
                <a:sym typeface="Arial"/>
              </a:rPr>
            </a:br>
            <a:br>
              <a:rPr lang="de-CH" sz="2400">
                <a:solidFill>
                  <a:schemeClr val="dk1"/>
                </a:solidFill>
                <a:latin typeface="Arial"/>
                <a:ea typeface="Arial"/>
                <a:cs typeface="Arial"/>
                <a:sym typeface="Arial"/>
              </a:rPr>
            </a:br>
            <a:endParaRPr sz="2400">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95"/>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737" name="Google Shape;737;p95"/>
          <p:cNvSpPr/>
          <p:nvPr/>
        </p:nvSpPr>
        <p:spPr>
          <a:xfrm>
            <a:off x="827584" y="3501008"/>
            <a:ext cx="8208912" cy="16632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95"/>
          <p:cNvSpPr/>
          <p:nvPr/>
        </p:nvSpPr>
        <p:spPr>
          <a:xfrm>
            <a:off x="611560" y="775860"/>
            <a:ext cx="1028817" cy="5616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39" name="Google Shape;739;p95"/>
          <p:cNvPicPr preferRelativeResize="0"/>
          <p:nvPr/>
        </p:nvPicPr>
        <p:blipFill rotWithShape="1">
          <a:blip r:embed="rId3">
            <a:alphaModFix/>
          </a:blip>
          <a:srcRect b="0" l="0" r="0" t="0"/>
          <a:stretch/>
        </p:blipFill>
        <p:spPr>
          <a:xfrm>
            <a:off x="1639384" y="1770063"/>
            <a:ext cx="6516687" cy="332263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96"/>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Zusammenfassung</a:t>
            </a:r>
            <a:endParaRPr/>
          </a:p>
        </p:txBody>
      </p:sp>
      <p:sp>
        <p:nvSpPr>
          <p:cNvPr id="746" name="Google Shape;746;p96"/>
          <p:cNvSpPr txBox="1"/>
          <p:nvPr/>
        </p:nvSpPr>
        <p:spPr>
          <a:xfrm>
            <a:off x="395536" y="1700808"/>
            <a:ext cx="8640763" cy="4313238"/>
          </a:xfrm>
          <a:prstGeom prst="rect">
            <a:avLst/>
          </a:prstGeom>
          <a:noFill/>
          <a:ln>
            <a:noFill/>
          </a:ln>
        </p:spPr>
        <p:txBody>
          <a:bodyPr anchorCtr="0" anchor="t" bIns="45700" lIns="91425" spcFirstLastPara="1" rIns="91425" wrap="square" tIns="45700">
            <a:noAutofit/>
          </a:bodyPr>
          <a:lstStyle/>
          <a:p>
            <a:pPr indent="-228600" lvl="2" marL="1143000" marR="0" rtl="0" algn="l">
              <a:spcBef>
                <a:spcPts val="0"/>
              </a:spcBef>
              <a:spcAft>
                <a:spcPts val="0"/>
              </a:spcAft>
              <a:buClr>
                <a:srgbClr val="3783FF"/>
              </a:buClr>
              <a:buSzPts val="2400"/>
              <a:buFont typeface="Arial"/>
              <a:buChar char="•"/>
            </a:pPr>
            <a:r>
              <a:rPr b="1" i="0" lang="de-CH" sz="2400" u="none" cap="none" strike="noStrike">
                <a:solidFill>
                  <a:schemeClr val="dk1"/>
                </a:solidFill>
                <a:latin typeface="Arial"/>
                <a:ea typeface="Arial"/>
                <a:cs typeface="Arial"/>
                <a:sym typeface="Arial"/>
              </a:rPr>
              <a:t>Zusammenspiel</a:t>
            </a:r>
            <a:r>
              <a:rPr b="0" i="0" lang="de-CH" sz="2400" u="none" cap="none" strike="noStrike">
                <a:solidFill>
                  <a:schemeClr val="dk1"/>
                </a:solidFill>
                <a:latin typeface="Arial"/>
                <a:ea typeface="Arial"/>
                <a:cs typeface="Arial"/>
                <a:sym typeface="Arial"/>
              </a:rPr>
              <a:t> der beiden Hauptelemente</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1) Technik und</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2) Psyche/ Soziales</a:t>
            </a:r>
            <a:br>
              <a:rPr b="0" i="0" lang="de-CH" sz="2400" u="none" cap="none" strike="noStrike">
                <a:solidFill>
                  <a:schemeClr val="dk1"/>
                </a:solidFill>
                <a:latin typeface="Arial"/>
                <a:ea typeface="Arial"/>
                <a:cs typeface="Arial"/>
                <a:sym typeface="Arial"/>
              </a:rPr>
            </a:br>
            <a:r>
              <a:rPr b="0" i="0" lang="de-CH" sz="2400" u="none" cap="none" strike="noStrike">
                <a:solidFill>
                  <a:schemeClr val="dk1"/>
                </a:solidFill>
                <a:latin typeface="Arial"/>
                <a:ea typeface="Arial"/>
                <a:cs typeface="Arial"/>
                <a:sym typeface="Arial"/>
              </a:rPr>
              <a:t>hat eine hohe Bedeutung</a:t>
            </a:r>
            <a:br>
              <a:rPr b="0" i="0" lang="de-CH" sz="2400" u="none" cap="none" strike="noStrike">
                <a:solidFill>
                  <a:schemeClr val="dk1"/>
                </a:solidFill>
                <a:latin typeface="Arial"/>
                <a:ea typeface="Arial"/>
                <a:cs typeface="Arial"/>
                <a:sym typeface="Arial"/>
              </a:rPr>
            </a:br>
            <a:endParaRPr b="0" i="0" sz="2400" u="none" cap="none" strike="noStrike">
              <a:solidFill>
                <a:schemeClr val="dk1"/>
              </a:solidFill>
              <a:latin typeface="Arial"/>
              <a:ea typeface="Arial"/>
              <a:cs typeface="Arial"/>
              <a:sym typeface="Arial"/>
            </a:endParaRPr>
          </a:p>
          <a:p>
            <a:pPr indent="-228600" lvl="2" marL="1143000" marR="0" rtl="0" algn="l">
              <a:spcBef>
                <a:spcPts val="480"/>
              </a:spcBef>
              <a:spcAft>
                <a:spcPts val="0"/>
              </a:spcAft>
              <a:buClr>
                <a:srgbClr val="3783FF"/>
              </a:buClr>
              <a:buSzPts val="2400"/>
              <a:buFont typeface="Arial"/>
              <a:buChar char="•"/>
            </a:pPr>
            <a:r>
              <a:rPr b="0" i="0" lang="de-CH" sz="2400" u="none" cap="none" strike="noStrike">
                <a:solidFill>
                  <a:schemeClr val="dk1"/>
                </a:solidFill>
                <a:latin typeface="Arial"/>
                <a:ea typeface="Arial"/>
                <a:cs typeface="Arial"/>
                <a:sym typeface="Arial"/>
              </a:rPr>
              <a:t>Schüler anleiten zu einer Bereitschaft zu seiner eigenen ständigen Weiterentwicklung</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97"/>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Trainer-Arbeit</a:t>
            </a:r>
            <a:endParaRPr/>
          </a:p>
        </p:txBody>
      </p:sp>
      <p:pic>
        <p:nvPicPr>
          <p:cNvPr id="753" name="Google Shape;753;p97"/>
          <p:cNvPicPr preferRelativeResize="0"/>
          <p:nvPr/>
        </p:nvPicPr>
        <p:blipFill rotWithShape="1">
          <a:blip r:embed="rId3">
            <a:alphaModFix/>
          </a:blip>
          <a:srcRect b="0" l="0" r="0" t="0"/>
          <a:stretch/>
        </p:blipFill>
        <p:spPr>
          <a:xfrm>
            <a:off x="539555" y="1198578"/>
            <a:ext cx="8604445" cy="3163532"/>
          </a:xfrm>
          <a:prstGeom prst="rect">
            <a:avLst/>
          </a:prstGeom>
          <a:noFill/>
          <a:ln>
            <a:noFill/>
          </a:ln>
        </p:spPr>
      </p:pic>
      <p:sp>
        <p:nvSpPr>
          <p:cNvPr id="754" name="Google Shape;754;p97"/>
          <p:cNvSpPr txBox="1"/>
          <p:nvPr/>
        </p:nvSpPr>
        <p:spPr>
          <a:xfrm>
            <a:off x="971600" y="5805264"/>
            <a:ext cx="5078412"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de-CH" sz="1400">
                <a:solidFill>
                  <a:schemeClr val="dk1"/>
                </a:solidFill>
                <a:latin typeface="Arial"/>
                <a:ea typeface="Arial"/>
                <a:cs typeface="Arial"/>
                <a:sym typeface="Arial"/>
              </a:rPr>
              <a:t>Quelle: Abbildung aus Schlatt; Shotokan no Hyakkajiten, 1995</a:t>
            </a:r>
            <a:endParaRPr/>
          </a:p>
        </p:txBody>
      </p:sp>
      <p:sp>
        <p:nvSpPr>
          <p:cNvPr id="755" name="Google Shape;755;p97"/>
          <p:cNvSpPr txBox="1"/>
          <p:nvPr/>
        </p:nvSpPr>
        <p:spPr>
          <a:xfrm>
            <a:off x="1853445" y="4732739"/>
            <a:ext cx="5976664"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"Der Weg zum Erfolg hat keine Abkürzung!" (M. Tanaka)</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98"/>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953734"/>
              </a:solidFill>
              <a:latin typeface="Arial"/>
              <a:ea typeface="Arial"/>
              <a:cs typeface="Arial"/>
              <a:sym typeface="Arial"/>
            </a:endParaRPr>
          </a:p>
        </p:txBody>
      </p:sp>
      <p:sp>
        <p:nvSpPr>
          <p:cNvPr id="762" name="Google Shape;762;p98"/>
          <p:cNvSpPr txBox="1"/>
          <p:nvPr/>
        </p:nvSpPr>
        <p:spPr>
          <a:xfrm>
            <a:off x="611876" y="6189397"/>
            <a:ext cx="7116762" cy="21544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de-CH" sz="1400">
                <a:solidFill>
                  <a:schemeClr val="dk1"/>
                </a:solidFill>
                <a:latin typeface="Arial"/>
                <a:ea typeface="Arial"/>
                <a:cs typeface="Arial"/>
                <a:sym typeface="Arial"/>
              </a:rPr>
              <a:t>Quelle: Abbildung aus Schlatt; Shotokan no Hyakkajiten, 1995 (Kalligraphie Satô Yûji)</a:t>
            </a:r>
            <a:endParaRPr/>
          </a:p>
        </p:txBody>
      </p:sp>
      <p:pic>
        <p:nvPicPr>
          <p:cNvPr id="763" name="Google Shape;763;p98"/>
          <p:cNvPicPr preferRelativeResize="0"/>
          <p:nvPr/>
        </p:nvPicPr>
        <p:blipFill rotWithShape="1">
          <a:blip r:embed="rId3">
            <a:alphaModFix/>
          </a:blip>
          <a:srcRect b="0" l="0" r="0" t="0"/>
          <a:stretch/>
        </p:blipFill>
        <p:spPr>
          <a:xfrm>
            <a:off x="683568" y="980728"/>
            <a:ext cx="3938588" cy="4425950"/>
          </a:xfrm>
          <a:prstGeom prst="rect">
            <a:avLst/>
          </a:prstGeom>
          <a:noFill/>
          <a:ln>
            <a:noFill/>
          </a:ln>
        </p:spPr>
      </p:pic>
      <p:sp>
        <p:nvSpPr>
          <p:cNvPr id="764" name="Google Shape;764;p98"/>
          <p:cNvSpPr txBox="1"/>
          <p:nvPr/>
        </p:nvSpPr>
        <p:spPr>
          <a:xfrm>
            <a:off x="4712643" y="5181253"/>
            <a:ext cx="5078413"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Oss</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3"/>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zur Ausbildung</a:t>
            </a:r>
            <a:endParaRPr b="1" sz="2400">
              <a:solidFill>
                <a:srgbClr val="953734"/>
              </a:solidFill>
              <a:latin typeface="Arial"/>
              <a:ea typeface="Arial"/>
              <a:cs typeface="Arial"/>
              <a:sym typeface="Arial"/>
            </a:endParaRPr>
          </a:p>
        </p:txBody>
      </p:sp>
      <p:sp>
        <p:nvSpPr>
          <p:cNvPr id="227" name="Google Shape;227;p33"/>
          <p:cNvSpPr/>
          <p:nvPr/>
        </p:nvSpPr>
        <p:spPr>
          <a:xfrm>
            <a:off x="827584" y="1268760"/>
            <a:ext cx="8064896" cy="267765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400"/>
              <a:buFont typeface="Courier New"/>
              <a:buChar char="o"/>
            </a:pPr>
            <a:r>
              <a:rPr lang="de-CH" sz="2400">
                <a:solidFill>
                  <a:schemeClr val="dk1"/>
                </a:solidFill>
                <a:latin typeface="Arial"/>
                <a:ea typeface="Arial"/>
                <a:cs typeface="Arial"/>
                <a:sym typeface="Arial"/>
              </a:rPr>
              <a:t>Das grosse Wissen der SKR-Instruktoren und weiteren Techniker wollen wir an die Basis bringen.</a:t>
            </a:r>
            <a:endParaRPr/>
          </a:p>
          <a:p>
            <a:pPr indent="-133350" lvl="0" marL="285750" marR="0" rtl="0" algn="l">
              <a:spcBef>
                <a:spcPts val="0"/>
              </a:spcBef>
              <a:spcAft>
                <a:spcPts val="0"/>
              </a:spcAft>
              <a:buClr>
                <a:schemeClr val="dk1"/>
              </a:buClr>
              <a:buSzPts val="2400"/>
              <a:buFont typeface="Courier New"/>
              <a:buNone/>
            </a:pPr>
            <a:r>
              <a:t/>
            </a:r>
            <a:endParaRPr sz="24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400"/>
              <a:buFont typeface="Courier New"/>
              <a:buChar char="o"/>
            </a:pPr>
            <a:r>
              <a:rPr lang="de-CH" sz="2400">
                <a:solidFill>
                  <a:schemeClr val="dk1"/>
                </a:solidFill>
                <a:latin typeface="Arial"/>
                <a:ea typeface="Arial"/>
                <a:cs typeface="Arial"/>
                <a:sym typeface="Arial"/>
              </a:rPr>
              <a:t>Das SKR-Prüfungsprogramm bleibt Grundlage, soll  aber mittels Schwerpunkt-Themen pro  Altersklasse und Niveau ergänzt werden.</a:t>
            </a:r>
            <a:endParaRPr sz="2400">
              <a:solidFill>
                <a:schemeClr val="dk1"/>
              </a:solidFill>
              <a:latin typeface="Arial"/>
              <a:ea typeface="Arial"/>
              <a:cs typeface="Arial"/>
              <a:sym typeface="Arial"/>
            </a:endParaRPr>
          </a:p>
          <a:p>
            <a:pPr indent="-133350" lvl="0" marL="285750" marR="0" rtl="0" algn="l">
              <a:spcBef>
                <a:spcPts val="0"/>
              </a:spcBef>
              <a:spcAft>
                <a:spcPts val="0"/>
              </a:spcAft>
              <a:buClr>
                <a:schemeClr val="dk1"/>
              </a:buClr>
              <a:buSzPts val="2400"/>
              <a:buFont typeface="Courier New"/>
              <a:buNone/>
            </a:pPr>
            <a:r>
              <a:t/>
            </a:r>
            <a:endParaRPr sz="2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p:nvPr/>
        </p:nvSpPr>
        <p:spPr>
          <a:xfrm rot="-5400000">
            <a:off x="-2920885" y="3397561"/>
            <a:ext cx="6381326" cy="539553"/>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CH" sz="2400">
                <a:solidFill>
                  <a:srgbClr val="953734"/>
                </a:solidFill>
                <a:latin typeface="Arial"/>
                <a:ea typeface="Arial"/>
                <a:cs typeface="Arial"/>
                <a:sym typeface="Arial"/>
              </a:rPr>
              <a:t>Das Projektteam und Caches</a:t>
            </a:r>
            <a:endParaRPr b="1" sz="2400">
              <a:solidFill>
                <a:srgbClr val="953734"/>
              </a:solidFill>
              <a:latin typeface="Arial"/>
              <a:ea typeface="Arial"/>
              <a:cs typeface="Arial"/>
              <a:sym typeface="Arial"/>
            </a:endParaRPr>
          </a:p>
        </p:txBody>
      </p:sp>
      <p:pic>
        <p:nvPicPr>
          <p:cNvPr id="234" name="Google Shape;234;p34"/>
          <p:cNvPicPr preferRelativeResize="0"/>
          <p:nvPr/>
        </p:nvPicPr>
        <p:blipFill rotWithShape="1">
          <a:blip r:embed="rId3">
            <a:alphaModFix/>
          </a:blip>
          <a:srcRect b="0" l="0" r="0" t="0"/>
          <a:stretch/>
        </p:blipFill>
        <p:spPr>
          <a:xfrm>
            <a:off x="539554" y="2143553"/>
            <a:ext cx="762000" cy="1158875"/>
          </a:xfrm>
          <a:prstGeom prst="rect">
            <a:avLst/>
          </a:prstGeom>
          <a:noFill/>
          <a:ln>
            <a:noFill/>
          </a:ln>
        </p:spPr>
      </p:pic>
      <p:pic>
        <p:nvPicPr>
          <p:cNvPr id="235" name="Google Shape;235;p34"/>
          <p:cNvPicPr preferRelativeResize="0"/>
          <p:nvPr/>
        </p:nvPicPr>
        <p:blipFill rotWithShape="1">
          <a:blip r:embed="rId4">
            <a:alphaModFix/>
          </a:blip>
          <a:srcRect b="0" l="0" r="0" t="0"/>
          <a:stretch/>
        </p:blipFill>
        <p:spPr>
          <a:xfrm>
            <a:off x="7598636" y="5277409"/>
            <a:ext cx="917961" cy="1284696"/>
          </a:xfrm>
          <a:prstGeom prst="rect">
            <a:avLst/>
          </a:prstGeom>
          <a:noFill/>
          <a:ln>
            <a:noFill/>
          </a:ln>
        </p:spPr>
      </p:pic>
      <p:pic>
        <p:nvPicPr>
          <p:cNvPr id="236" name="Google Shape;236;p34"/>
          <p:cNvPicPr preferRelativeResize="0"/>
          <p:nvPr/>
        </p:nvPicPr>
        <p:blipFill rotWithShape="1">
          <a:blip r:embed="rId5">
            <a:alphaModFix/>
          </a:blip>
          <a:srcRect b="0" l="0" r="0" t="0"/>
          <a:stretch/>
        </p:blipFill>
        <p:spPr>
          <a:xfrm>
            <a:off x="2319592" y="3252579"/>
            <a:ext cx="1141174" cy="1076077"/>
          </a:xfrm>
          <a:prstGeom prst="rect">
            <a:avLst/>
          </a:prstGeom>
          <a:noFill/>
          <a:ln>
            <a:noFill/>
          </a:ln>
        </p:spPr>
      </p:pic>
      <p:pic>
        <p:nvPicPr>
          <p:cNvPr id="237" name="Google Shape;237;p34"/>
          <p:cNvPicPr preferRelativeResize="0"/>
          <p:nvPr/>
        </p:nvPicPr>
        <p:blipFill rotWithShape="1">
          <a:blip r:embed="rId6">
            <a:alphaModFix/>
          </a:blip>
          <a:srcRect b="0" l="0" r="0" t="0"/>
          <a:stretch/>
        </p:blipFill>
        <p:spPr>
          <a:xfrm>
            <a:off x="6008467" y="3916215"/>
            <a:ext cx="1656184" cy="1361194"/>
          </a:xfrm>
          <a:prstGeom prst="rect">
            <a:avLst/>
          </a:prstGeom>
          <a:noFill/>
          <a:ln>
            <a:noFill/>
          </a:ln>
        </p:spPr>
      </p:pic>
      <p:pic>
        <p:nvPicPr>
          <p:cNvPr id="238" name="Google Shape;238;p34"/>
          <p:cNvPicPr preferRelativeResize="0"/>
          <p:nvPr/>
        </p:nvPicPr>
        <p:blipFill rotWithShape="1">
          <a:blip r:embed="rId7">
            <a:alphaModFix/>
          </a:blip>
          <a:srcRect b="0" l="0" r="0" t="0"/>
          <a:stretch/>
        </p:blipFill>
        <p:spPr>
          <a:xfrm>
            <a:off x="3460766" y="3302428"/>
            <a:ext cx="1248630" cy="976380"/>
          </a:xfrm>
          <a:prstGeom prst="rect">
            <a:avLst/>
          </a:prstGeom>
          <a:noFill/>
          <a:ln>
            <a:noFill/>
          </a:ln>
        </p:spPr>
      </p:pic>
      <p:pic>
        <p:nvPicPr>
          <p:cNvPr id="239" name="Google Shape;239;p34"/>
          <p:cNvPicPr preferRelativeResize="0"/>
          <p:nvPr/>
        </p:nvPicPr>
        <p:blipFill rotWithShape="1">
          <a:blip r:embed="rId8">
            <a:alphaModFix/>
          </a:blip>
          <a:srcRect b="0" l="0" r="0" t="0"/>
          <a:stretch/>
        </p:blipFill>
        <p:spPr>
          <a:xfrm>
            <a:off x="4085081" y="4706238"/>
            <a:ext cx="1965246" cy="1133064"/>
          </a:xfrm>
          <a:prstGeom prst="rect">
            <a:avLst/>
          </a:prstGeom>
          <a:noFill/>
          <a:ln>
            <a:noFill/>
          </a:ln>
        </p:spPr>
      </p:pic>
      <p:pic>
        <p:nvPicPr>
          <p:cNvPr id="240" name="Google Shape;240;p34"/>
          <p:cNvPicPr preferRelativeResize="0"/>
          <p:nvPr/>
        </p:nvPicPr>
        <p:blipFill rotWithShape="1">
          <a:blip r:embed="rId9">
            <a:alphaModFix/>
          </a:blip>
          <a:srcRect b="0" l="0" r="0" t="0"/>
          <a:stretch/>
        </p:blipFill>
        <p:spPr>
          <a:xfrm>
            <a:off x="5358289" y="2571467"/>
            <a:ext cx="1852613" cy="1235075"/>
          </a:xfrm>
          <a:prstGeom prst="rect">
            <a:avLst/>
          </a:prstGeom>
          <a:noFill/>
          <a:ln>
            <a:noFill/>
          </a:ln>
        </p:spPr>
      </p:pic>
      <p:pic>
        <p:nvPicPr>
          <p:cNvPr id="241" name="Google Shape;241;p34"/>
          <p:cNvPicPr preferRelativeResize="0"/>
          <p:nvPr/>
        </p:nvPicPr>
        <p:blipFill rotWithShape="1">
          <a:blip r:embed="rId10">
            <a:alphaModFix/>
          </a:blip>
          <a:srcRect b="0" l="0" r="0" t="0"/>
          <a:stretch/>
        </p:blipFill>
        <p:spPr>
          <a:xfrm>
            <a:off x="7376086" y="1546518"/>
            <a:ext cx="1768475" cy="1235075"/>
          </a:xfrm>
          <a:prstGeom prst="rect">
            <a:avLst/>
          </a:prstGeom>
          <a:noFill/>
          <a:ln>
            <a:noFill/>
          </a:ln>
        </p:spPr>
      </p:pic>
      <p:pic>
        <p:nvPicPr>
          <p:cNvPr id="242" name="Google Shape;242;p34"/>
          <p:cNvPicPr preferRelativeResize="0"/>
          <p:nvPr/>
        </p:nvPicPr>
        <p:blipFill rotWithShape="1">
          <a:blip r:embed="rId11">
            <a:alphaModFix/>
          </a:blip>
          <a:srcRect b="0" l="0" r="0" t="0"/>
          <a:stretch/>
        </p:blipFill>
        <p:spPr>
          <a:xfrm>
            <a:off x="1831084" y="5527057"/>
            <a:ext cx="1089025" cy="1189037"/>
          </a:xfrm>
          <a:prstGeom prst="rect">
            <a:avLst/>
          </a:prstGeom>
          <a:noFill/>
          <a:ln>
            <a:noFill/>
          </a:ln>
        </p:spPr>
      </p:pic>
      <p:pic>
        <p:nvPicPr>
          <p:cNvPr id="243" name="Google Shape;243;p34"/>
          <p:cNvPicPr preferRelativeResize="0"/>
          <p:nvPr/>
        </p:nvPicPr>
        <p:blipFill rotWithShape="1">
          <a:blip r:embed="rId12">
            <a:alphaModFix/>
          </a:blip>
          <a:srcRect b="0" l="0" r="0" t="0"/>
          <a:stretch/>
        </p:blipFill>
        <p:spPr>
          <a:xfrm>
            <a:off x="4378715" y="916674"/>
            <a:ext cx="1377978" cy="1159570"/>
          </a:xfrm>
          <a:prstGeom prst="rect">
            <a:avLst/>
          </a:prstGeom>
          <a:noFill/>
          <a:ln>
            <a:noFill/>
          </a:ln>
        </p:spPr>
      </p:pic>
      <p:sp>
        <p:nvSpPr>
          <p:cNvPr id="244" name="Google Shape;244;p34"/>
          <p:cNvSpPr txBox="1"/>
          <p:nvPr/>
        </p:nvSpPr>
        <p:spPr>
          <a:xfrm>
            <a:off x="1301554" y="2248301"/>
            <a:ext cx="10438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Stephan</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 Läuchli</a:t>
            </a:r>
            <a:endParaRPr sz="1800">
              <a:solidFill>
                <a:schemeClr val="dk1"/>
              </a:solidFill>
              <a:latin typeface="Arial"/>
              <a:ea typeface="Arial"/>
              <a:cs typeface="Arial"/>
              <a:sym typeface="Arial"/>
            </a:endParaRPr>
          </a:p>
        </p:txBody>
      </p:sp>
      <p:sp>
        <p:nvSpPr>
          <p:cNvPr id="245" name="Google Shape;245;p34"/>
          <p:cNvSpPr txBox="1"/>
          <p:nvPr/>
        </p:nvSpPr>
        <p:spPr>
          <a:xfrm>
            <a:off x="2365941" y="4458491"/>
            <a:ext cx="11850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Tommaso</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 Minì</a:t>
            </a:r>
            <a:endParaRPr sz="1800">
              <a:solidFill>
                <a:schemeClr val="dk1"/>
              </a:solidFill>
              <a:latin typeface="Arial"/>
              <a:ea typeface="Arial"/>
              <a:cs typeface="Arial"/>
              <a:sym typeface="Arial"/>
            </a:endParaRPr>
          </a:p>
        </p:txBody>
      </p:sp>
      <p:sp>
        <p:nvSpPr>
          <p:cNvPr id="246" name="Google Shape;246;p34"/>
          <p:cNvSpPr txBox="1"/>
          <p:nvPr/>
        </p:nvSpPr>
        <p:spPr>
          <a:xfrm>
            <a:off x="5358289" y="5988472"/>
            <a:ext cx="13003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Christian </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 Mundwiler</a:t>
            </a:r>
            <a:endParaRPr sz="1800">
              <a:solidFill>
                <a:schemeClr val="dk1"/>
              </a:solidFill>
              <a:latin typeface="Arial"/>
              <a:ea typeface="Arial"/>
              <a:cs typeface="Arial"/>
              <a:sym typeface="Arial"/>
            </a:endParaRPr>
          </a:p>
        </p:txBody>
      </p:sp>
      <p:sp>
        <p:nvSpPr>
          <p:cNvPr id="247" name="Google Shape;247;p34"/>
          <p:cNvSpPr txBox="1"/>
          <p:nvPr/>
        </p:nvSpPr>
        <p:spPr>
          <a:xfrm>
            <a:off x="7995871" y="4458492"/>
            <a:ext cx="8601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René</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Weber</a:t>
            </a:r>
            <a:endParaRPr sz="1800">
              <a:solidFill>
                <a:schemeClr val="dk1"/>
              </a:solidFill>
              <a:latin typeface="Arial"/>
              <a:ea typeface="Arial"/>
              <a:cs typeface="Arial"/>
              <a:sym typeface="Arial"/>
            </a:endParaRPr>
          </a:p>
        </p:txBody>
      </p:sp>
      <p:sp>
        <p:nvSpPr>
          <p:cNvPr id="248" name="Google Shape;248;p34"/>
          <p:cNvSpPr txBox="1"/>
          <p:nvPr/>
        </p:nvSpPr>
        <p:spPr>
          <a:xfrm>
            <a:off x="807244" y="4954243"/>
            <a:ext cx="9284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Andrea</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Kennel</a:t>
            </a:r>
            <a:endParaRPr sz="1800">
              <a:solidFill>
                <a:schemeClr val="dk1"/>
              </a:solidFill>
              <a:latin typeface="Arial"/>
              <a:ea typeface="Arial"/>
              <a:cs typeface="Arial"/>
              <a:sym typeface="Arial"/>
            </a:endParaRPr>
          </a:p>
        </p:txBody>
      </p:sp>
      <p:sp>
        <p:nvSpPr>
          <p:cNvPr id="249" name="Google Shape;249;p34"/>
          <p:cNvSpPr txBox="1"/>
          <p:nvPr/>
        </p:nvSpPr>
        <p:spPr>
          <a:xfrm>
            <a:off x="7452323" y="2844310"/>
            <a:ext cx="12105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Beni</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Isenegger</a:t>
            </a:r>
            <a:endParaRPr sz="1800">
              <a:solidFill>
                <a:schemeClr val="dk1"/>
              </a:solidFill>
              <a:latin typeface="Arial"/>
              <a:ea typeface="Arial"/>
              <a:cs typeface="Arial"/>
              <a:sym typeface="Arial"/>
            </a:endParaRPr>
          </a:p>
        </p:txBody>
      </p:sp>
      <p:sp>
        <p:nvSpPr>
          <p:cNvPr id="250" name="Google Shape;250;p34"/>
          <p:cNvSpPr txBox="1"/>
          <p:nvPr/>
        </p:nvSpPr>
        <p:spPr>
          <a:xfrm>
            <a:off x="8087630" y="900014"/>
            <a:ext cx="100540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Daniel</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Brunner</a:t>
            </a:r>
            <a:endParaRPr sz="1800">
              <a:solidFill>
                <a:schemeClr val="dk1"/>
              </a:solidFill>
              <a:latin typeface="Arial"/>
              <a:ea typeface="Arial"/>
              <a:cs typeface="Arial"/>
              <a:sym typeface="Arial"/>
            </a:endParaRPr>
          </a:p>
        </p:txBody>
      </p:sp>
      <p:sp>
        <p:nvSpPr>
          <p:cNvPr id="251" name="Google Shape;251;p34"/>
          <p:cNvSpPr txBox="1"/>
          <p:nvPr/>
        </p:nvSpPr>
        <p:spPr>
          <a:xfrm>
            <a:off x="5845975" y="1753078"/>
            <a:ext cx="9925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Peter</a:t>
            </a:r>
            <a:endParaRPr/>
          </a:p>
          <a:p>
            <a:pPr indent="0" lvl="0" marL="0" marR="0" rtl="0" algn="l">
              <a:spcBef>
                <a:spcPts val="0"/>
              </a:spcBef>
              <a:spcAft>
                <a:spcPts val="0"/>
              </a:spcAft>
              <a:buNone/>
            </a:pPr>
            <a:r>
              <a:rPr lang="de-CH" sz="1800">
                <a:solidFill>
                  <a:schemeClr val="dk1"/>
                </a:solidFill>
                <a:latin typeface="Arial"/>
                <a:ea typeface="Arial"/>
                <a:cs typeface="Arial"/>
                <a:sym typeface="Arial"/>
              </a:rPr>
              <a:t>Buhofer</a:t>
            </a:r>
            <a:endParaRPr sz="1800">
              <a:solidFill>
                <a:schemeClr val="dk1"/>
              </a:solidFill>
              <a:latin typeface="Arial"/>
              <a:ea typeface="Arial"/>
              <a:cs typeface="Arial"/>
              <a:sym typeface="Arial"/>
            </a:endParaRPr>
          </a:p>
        </p:txBody>
      </p:sp>
      <p:pic>
        <p:nvPicPr>
          <p:cNvPr id="252" name="Google Shape;252;p34"/>
          <p:cNvPicPr preferRelativeResize="0"/>
          <p:nvPr/>
        </p:nvPicPr>
        <p:blipFill rotWithShape="1">
          <a:blip r:embed="rId13">
            <a:alphaModFix/>
          </a:blip>
          <a:srcRect b="0" l="0" r="0" t="0"/>
          <a:stretch/>
        </p:blipFill>
        <p:spPr>
          <a:xfrm>
            <a:off x="539555" y="873617"/>
            <a:ext cx="1655860" cy="1376441"/>
          </a:xfrm>
          <a:prstGeom prst="rect">
            <a:avLst/>
          </a:prstGeom>
          <a:noFill/>
          <a:ln>
            <a:noFill/>
          </a:ln>
        </p:spPr>
      </p:pic>
      <p:pic>
        <p:nvPicPr>
          <p:cNvPr id="253" name="Google Shape;253;p34"/>
          <p:cNvPicPr preferRelativeResize="0"/>
          <p:nvPr/>
        </p:nvPicPr>
        <p:blipFill rotWithShape="1">
          <a:blip r:embed="rId14">
            <a:alphaModFix/>
          </a:blip>
          <a:srcRect b="0" l="0" r="0" t="0"/>
          <a:stretch/>
        </p:blipFill>
        <p:spPr>
          <a:xfrm>
            <a:off x="829272" y="3604120"/>
            <a:ext cx="944563" cy="1349375"/>
          </a:xfrm>
          <a:prstGeom prst="rect">
            <a:avLst/>
          </a:prstGeom>
          <a:noFill/>
          <a:ln>
            <a:noFill/>
          </a:ln>
        </p:spPr>
      </p:pic>
      <p:pic>
        <p:nvPicPr>
          <p:cNvPr id="254" name="Google Shape;254;p34"/>
          <p:cNvPicPr preferRelativeResize="0"/>
          <p:nvPr/>
        </p:nvPicPr>
        <p:blipFill rotWithShape="1">
          <a:blip r:embed="rId15">
            <a:alphaModFix/>
          </a:blip>
          <a:srcRect b="0" l="0" r="0" t="0"/>
          <a:stretch/>
        </p:blipFill>
        <p:spPr>
          <a:xfrm>
            <a:off x="2519609" y="941470"/>
            <a:ext cx="1303337" cy="1165225"/>
          </a:xfrm>
          <a:prstGeom prst="rect">
            <a:avLst/>
          </a:prstGeom>
          <a:noFill/>
          <a:ln>
            <a:noFill/>
          </a:ln>
        </p:spPr>
      </p:pic>
      <p:sp>
        <p:nvSpPr>
          <p:cNvPr id="255" name="Google Shape;255;p34"/>
          <p:cNvSpPr txBox="1"/>
          <p:nvPr/>
        </p:nvSpPr>
        <p:spPr>
          <a:xfrm>
            <a:off x="3249965" y="2175685"/>
            <a:ext cx="88998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Arial"/>
                <a:ea typeface="Arial"/>
                <a:cs typeface="Arial"/>
                <a:sym typeface="Arial"/>
              </a:rPr>
              <a:t>Sugi</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de-CH" sz="1800">
                <a:solidFill>
                  <a:schemeClr val="dk1"/>
                </a:solidFill>
                <a:latin typeface="Arial"/>
                <a:ea typeface="Arial"/>
                <a:cs typeface="Arial"/>
                <a:sym typeface="Arial"/>
              </a:rPr>
              <a:t>Sensei</a:t>
            </a:r>
            <a:endParaRPr sz="1800">
              <a:solidFill>
                <a:schemeClr val="dk1"/>
              </a:solidFill>
              <a:latin typeface="Arial"/>
              <a:ea typeface="Arial"/>
              <a:cs typeface="Arial"/>
              <a:sym typeface="Arial"/>
            </a:endParaRPr>
          </a:p>
        </p:txBody>
      </p:sp>
      <p:sp>
        <p:nvSpPr>
          <p:cNvPr id="256" name="Google Shape;256;p34"/>
          <p:cNvSpPr txBox="1"/>
          <p:nvPr/>
        </p:nvSpPr>
        <p:spPr>
          <a:xfrm>
            <a:off x="2892240" y="6211669"/>
            <a:ext cx="11721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CH" sz="1800">
                <a:solidFill>
                  <a:schemeClr val="dk1"/>
                </a:solidFill>
                <a:latin typeface="Calibri"/>
                <a:ea typeface="Calibri"/>
                <a:cs typeface="Calibri"/>
                <a:sym typeface="Calibri"/>
              </a:rPr>
              <a:t>Katherine</a:t>
            </a:r>
            <a:endParaRPr/>
          </a:p>
          <a:p>
            <a:pPr indent="0" lvl="0" marL="0" marR="0" rtl="0" algn="l">
              <a:spcBef>
                <a:spcPts val="0"/>
              </a:spcBef>
              <a:spcAft>
                <a:spcPts val="0"/>
              </a:spcAft>
              <a:buNone/>
            </a:pPr>
            <a:r>
              <a:rPr lang="de-CH" sz="1800">
                <a:solidFill>
                  <a:schemeClr val="dk1"/>
                </a:solidFill>
                <a:latin typeface="Calibri"/>
                <a:ea typeface="Calibri"/>
                <a:cs typeface="Calibri"/>
                <a:sym typeface="Calibri"/>
              </a:rPr>
              <a:t>Broder</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chlitz">
  <a:themeElements>
    <a:clrScheme name="Schlitz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