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</p:sldIdLst>
  <p:sldSz cy="6858000" cx="9144000"/>
  <p:notesSz cx="6858000" cy="9144000"/>
  <p:embeddedFontLst>
    <p:embeddedFont>
      <p:font typeface="Noto Sans Symbols"/>
      <p:regular r:id="rId39"/>
      <p:bold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NotoSansSymbols-bold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font" Target="fonts/NotoSansSymbols-regular.fntdata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de-CH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57" name="Google Shape;15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63" name="Google Shape;16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69" name="Google Shape;16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75" name="Google Shape;175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81" name="Google Shape;181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87" name="Google Shape;187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93" name="Google Shape;193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01" name="Google Shape;201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08" name="Google Shape;208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15" name="Google Shape;215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22" name="Google Shape;222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29" name="Google Shape;229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36" name="Google Shape;236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43" name="Google Shape;243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50" name="Google Shape;250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59" name="Google Shape;259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67" name="Google Shape;267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75" name="Google Shape;275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00" name="Google Shape;10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83" name="Google Shape;283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92" name="Google Shape;292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00" name="Google Shape;300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08" name="Google Shape;308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06" name="Google Shape;10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13" name="Google Shape;11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19" name="Google Shape;11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25" name="Google Shape;12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31" name="Google Shape;13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39" name="Google Shape;13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folie">
  <p:cSld name="Titelfoli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/>
          <p:nvPr/>
        </p:nvSpPr>
        <p:spPr>
          <a:xfrm>
            <a:off x="0" y="3175"/>
            <a:ext cx="9144000" cy="512763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553200" y="0"/>
            <a:ext cx="2571750" cy="5207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"/>
          <p:cNvSpPr txBox="1"/>
          <p:nvPr/>
        </p:nvSpPr>
        <p:spPr>
          <a:xfrm>
            <a:off x="900113" y="28575"/>
            <a:ext cx="4841875" cy="4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de-CH" sz="24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SKR Trainerausbildung Modul 2</a:t>
            </a:r>
            <a:endParaRPr/>
          </a:p>
        </p:txBody>
      </p:sp>
      <p:sp>
        <p:nvSpPr>
          <p:cNvPr id="19" name="Google Shape;19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und vertikaler Text" type="vertTx">
  <p:cSld name="VERTICAL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kaler Titel und Text" type="vertTitleAndTx">
  <p:cSld name="VERTICAL_TITLE_AND_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und Inhalt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bschnitts-&#10;überschrift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1" name="Google Shape;31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wei Inhalte" type="twoObj">
  <p:cSld name="TWO_OBJEC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8" name="Google Shape;38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gleich" type="twoTxTwoObj">
  <p:cSld name="TWO_OBJECTS_WITH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4" name="Google Shape;44;p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5" name="Google Shape;45;p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6" name="Google Shape;46;p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7" name="Google Shape;4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r Titel" type="titleOnly">
  <p:cSld name="TITLE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er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alt mit Überschrift" type="objTx">
  <p:cSld name="OBJECT_WITH_CAPTIO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2" name="Google Shape;62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3" name="Google Shape;63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 mit Überschrift" type="picTx">
  <p:cSld name="PICTURE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0" name="Google Shape;70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://www.google.ch/imgres?imgurl=http://www.karateschulethun.ch/Fotos/shotokan.jpg&amp;imgrefurl=http://www.karateschulethun.ch/shotokan.html&amp;usg=__xbaBWZ8l39-NSZS1w2Roic4tMNo=&amp;h=385&amp;w=383&amp;sz=14&amp;hl=de&amp;start=48&amp;zoom=1&amp;itbs=1&amp;tbnid=39KtS_xHq4gkVM:&amp;tbnh=123&amp;tbnw=122&amp;prev=/search?q%3Dbilder%2Bkarate%26start%3D40%26hl%3Dde%26sa%3DN%26biw%3D1138%26bih%3D729%26ndsp%3D20%26tbm%3Disch&amp;ei=3R0xTqyrK8mcOoOG0ewL" TargetMode="External"/><Relationship Id="rId4" Type="http://schemas.openxmlformats.org/officeDocument/2006/relationships/image" Target="../media/image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://www.google.ch/imgres?imgurl=http://www.familie-pfuetze.de/blog/wp-content/uploads/2010/09/karate.jpg&amp;imgrefurl=http://www.familie-pfuetze.de/blog/?tag%3Dkarate&amp;usg=__2BcYoYLz8egaNTDwNVXhARz4qOo=&amp;h=345&amp;w=300&amp;sz=25&amp;hl=de&amp;start=36&amp;zoom=1&amp;itbs=1&amp;tbnid=nY-7EN5KzK41eM:&amp;tbnh=120&amp;tbnw=104&amp;prev=/search?q%3Dbilder%2Bkarate%26start%3D20%26hl%3Dde%26sa%3DN%26biw%3D1138%26bih%3D729%26ndsp%3D20%26tbm%3Disch&amp;ei=Ax0xTuvKGs6eOuPhueoL" TargetMode="External"/><Relationship Id="rId4" Type="http://schemas.openxmlformats.org/officeDocument/2006/relationships/image" Target="../media/image10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9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hyperlink" Target="http://www.google.ch/imgres?imgurl=http://www.turnverein-waldsassen.de/images/Karatetsv3.jpg&amp;imgrefurl=http://www.turnverein-waldsassen.de/karate.htm&amp;usg=__WfB0AJtPd3njA_0fkf2iFmRNmk0=&amp;h=271&amp;w=347&amp;sz=34&amp;hl=de&amp;start=98&amp;zoom=1&amp;itbs=1&amp;tbnid=s8pA09bhCOcsHM:&amp;tbnh=94&amp;tbnw=120&amp;prev=/search?q%3Dbilder%2Bkarate%26start%3D80%26hl%3Dde%26sa%3DN%26biw%3D1138%26bih%3D729%26ndsp%3D20%26tbm%3Disch&amp;ei=PyIxTqbuFYOg-wbZssjwDA" TargetMode="External"/><Relationship Id="rId4" Type="http://schemas.openxmlformats.org/officeDocument/2006/relationships/image" Target="../media/image14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www.google.ch/imgres?imgurl=http://www.tus-kaisersesch.de/assets/images/Karate1.gif&amp;imgrefurl=http://www.tus-kaisersesch.de/html/karate.html&amp;usg=__UZ6Ri4H_F7_95EIQY-HBmS7UsFA=&amp;h=809&amp;w=957&amp;sz=297&amp;hl=de&amp;start=24&amp;zoom=1&amp;itbs=1&amp;tbnid=4uy4Whq1I2xibM:&amp;tbnh=125&amp;tbnw=148&amp;prev=/search?q%3Dbilder%2Bkarate%26start%3D20%26hl%3Dde%26sa%3DN%26biw%3D1138%26bih%3D729%26ndsp%3D20%26tbm%3Disch&amp;ei=Ax0xTuvKGs6eOuPhueoL" TargetMode="External"/><Relationship Id="rId4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/>
          <p:nvPr/>
        </p:nvSpPr>
        <p:spPr>
          <a:xfrm>
            <a:off x="1259632" y="1556792"/>
            <a:ext cx="7776864" cy="48245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1" i="0" lang="de-CH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HERZLICH WILLKOMMEN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br>
              <a:rPr b="0" i="0" lang="de-CH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de-CH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zur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0" i="0" lang="de-CH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Trainerausbildung</a:t>
            </a:r>
            <a:br>
              <a:rPr b="0" i="0" lang="de-CH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de-CH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Swiss Karatedo Renmei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br>
              <a:rPr b="0" i="0" lang="de-CH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de-CH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Modul 2</a:t>
            </a:r>
            <a:endParaRPr b="0" i="0" sz="3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" name="Google Shape;9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504" y="692696"/>
            <a:ext cx="1073410" cy="607327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3"/>
          <p:cNvSpPr/>
          <p:nvPr/>
        </p:nvSpPr>
        <p:spPr>
          <a:xfrm>
            <a:off x="0" y="0"/>
            <a:ext cx="6588224" cy="76470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2"/>
          <p:cNvSpPr/>
          <p:nvPr/>
        </p:nvSpPr>
        <p:spPr>
          <a:xfrm rot="-5400000">
            <a:off x="-2921000" y="3397250"/>
            <a:ext cx="6381750" cy="53975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CH" sz="2400">
                <a:solidFill>
                  <a:srgbClr val="953735"/>
                </a:solidFill>
                <a:latin typeface="Arial"/>
                <a:ea typeface="Arial"/>
                <a:cs typeface="Arial"/>
                <a:sym typeface="Arial"/>
              </a:rPr>
              <a:t>Prüfungsordnung</a:t>
            </a:r>
            <a:endParaRPr/>
          </a:p>
        </p:txBody>
      </p:sp>
      <p:sp>
        <p:nvSpPr>
          <p:cNvPr id="148" name="Google Shape;148;p22"/>
          <p:cNvSpPr txBox="1"/>
          <p:nvPr/>
        </p:nvSpPr>
        <p:spPr>
          <a:xfrm>
            <a:off x="684213" y="620713"/>
            <a:ext cx="8172450" cy="5832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   Dan-Prüfungen; Diese können im Ausland absolviert werden, jedoch müssen alle Bedingungen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erfüllt und die Prüfung von einem JKA-Instruktor abgenommen werden. Es wird verlangt die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Prüfung zuerst im SKR zu absolvieren und erst anschliessend im Ausland. Selbstverständlich ist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eine anschliessende Prüfung im Ausland nur möglich, wenn sie zuvor im SKR erfolgreich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abgelegt worden ist.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Ausnahmen können im Einzelfall vom JKA Chef-Instruktor des SKR genehmigt werden.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Solche Prüfungen müssen mittels Formular „Berechtigung für Prüfungen im Ausland“ (Anhang II)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durch den JKA Chef-Instruktor des SKR bewilligt werden. Die Bewilligung ist im Voraus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einzuholen, nur mit diesem Dokument ist eine Prüfung im Ausland möglich.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Prüfungen </a:t>
            </a:r>
            <a:r>
              <a:rPr lang="de-CH" sz="1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ohne vorherige Genehmigung werden nicht anerkannt</a:t>
            </a:r>
            <a: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Um die bestandene Prüfung im SKR Dan-Register eintragen zu lassen, muss innert Monatsfrist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der SKF Pass mit dem entsprechenden Eintrag der SKR PK zugestellt werden.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Nach Erhalt der JKA Danregister Nummer ist diese sofort der SKR PK zu melden.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3"/>
          <p:cNvSpPr/>
          <p:nvPr/>
        </p:nvSpPr>
        <p:spPr>
          <a:xfrm rot="-5400000">
            <a:off x="-2921000" y="3397250"/>
            <a:ext cx="6381750" cy="53975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CH" sz="2400">
                <a:solidFill>
                  <a:srgbClr val="953735"/>
                </a:solidFill>
                <a:latin typeface="Arial"/>
                <a:ea typeface="Arial"/>
                <a:cs typeface="Arial"/>
                <a:sym typeface="Arial"/>
              </a:rPr>
              <a:t>Prüfungsformulare</a:t>
            </a:r>
            <a:endParaRPr/>
          </a:p>
        </p:txBody>
      </p:sp>
      <p:pic>
        <p:nvPicPr>
          <p:cNvPr id="154" name="Google Shape;154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55776" y="692696"/>
            <a:ext cx="4223353" cy="5976664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4"/>
          <p:cNvSpPr txBox="1"/>
          <p:nvPr/>
        </p:nvSpPr>
        <p:spPr>
          <a:xfrm>
            <a:off x="684213" y="620713"/>
            <a:ext cx="8172450" cy="5832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1. 6. Neumitglieder, die schon Kyu- oder Dan-Grad besitzen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lphaLcParenR"/>
            </a:pPr>
            <a: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Von offiziellen JKA-Instruktoren verliehene Kyu- und Dan-Grade werden vom SKR automatisch homologiert, es werden keine Prüfungen durchgeführt. Das offizielle JKA Dan-Diplom muss der SKR PK vorgewiesen werden.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Die Registrierungsgebühren sind dieselben wie für eine reguläre Dan-Prüfung und sind an den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SKR zu überweisen.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lphaLcParenR" startAt="2"/>
            </a:pPr>
            <a: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Alle anderen, ausserhalb des SKR oder der JKA abgelegten Kyu- und Dan-Grade können vom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SKR homologiert werden. Voraussetzung ist der Besuch von mind. 5 Zentraltrainings, die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Trainings sind im SKR Aktivitätenheft einzutragen.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Die Anwärter einer Dan Homologierung müssen anlässlich einer SKR Dan-Prüfung 2 Tokui Kata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(keine Heian und Tekki 1) zeigen.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Die Prüfungs- und Registrierungskosten sind dieselben wie für eine reguläre Dan-Prüfung und sind am Prüfungstag in bar zu bezahlen.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beiden Fällen sind die gewünschten Homologationen bei der PK anzumelden (mit den Kopien der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entsprechenden Dan-Urkunden, Karate-Pass etc.).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Die Danträger erhalten die offiziellen SKR und SKF Dan-Urkunden und werden im SKR Dan-Register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aufgenommen.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24"/>
          <p:cNvSpPr/>
          <p:nvPr/>
        </p:nvSpPr>
        <p:spPr>
          <a:xfrm rot="-5400000">
            <a:off x="-2921000" y="3397250"/>
            <a:ext cx="6381750" cy="53975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CH" sz="2400">
                <a:solidFill>
                  <a:srgbClr val="953735"/>
                </a:solidFill>
                <a:latin typeface="Arial"/>
                <a:ea typeface="Arial"/>
                <a:cs typeface="Arial"/>
                <a:sym typeface="Arial"/>
              </a:rPr>
              <a:t>Prüfungsordnung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5"/>
          <p:cNvSpPr txBox="1"/>
          <p:nvPr/>
        </p:nvSpPr>
        <p:spPr>
          <a:xfrm>
            <a:off x="684213" y="620713"/>
            <a:ext cx="8172450" cy="5832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CH" sz="1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2. Wartezeiten und Gürtelfarbe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Mitglieder eines Dojo des SKR erlangen bei ihrer Dojo-Anmeldung grundsätzlich den 9. Kyu.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Übersicht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i="1"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Kyu-Grad	Gürtelfarbe		Wartezeit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Zum 9. Kyu	weiss		(siehe oben)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Zum 8. Kyu	gelb		3 Monate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Zum 7. Kyu	orange		3 Monate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Zum 6. Kyu	grün		3 Monate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Zum 5. Kyu	violett		3 Monate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Zum 4. Kyu	violett		4 Monate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Zum 3. Kyu	braun		4 Monate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Zum 2. Kyu	braun		4 Monate  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Zum 1. Kyu	braun		4 Monate  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i="1"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Dan-Grad	Gütelfarbe		Wartezeit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	Zum Shodan 	schwarz		1 Jahr   mind. 16 Jahre alt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	Zum Nidan	schwarz		2 Jahre mind. 20 Jahre alt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	Zum Sandan 	schwarz		4 Jahre mind. 25 Jahre alt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	Zum Yodan	schwarz		5 Jahre mind. 30 Jahre alt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Ab Rokudan sind die Richtlinien der SKF massgebend.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25"/>
          <p:cNvSpPr/>
          <p:nvPr/>
        </p:nvSpPr>
        <p:spPr>
          <a:xfrm rot="-5400000">
            <a:off x="-2921000" y="3397250"/>
            <a:ext cx="6381750" cy="53975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CH" sz="2400">
                <a:solidFill>
                  <a:srgbClr val="953735"/>
                </a:solidFill>
                <a:latin typeface="Arial"/>
                <a:ea typeface="Arial"/>
                <a:cs typeface="Arial"/>
                <a:sym typeface="Arial"/>
              </a:rPr>
              <a:t>Prüfungsordnung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6"/>
          <p:cNvSpPr txBox="1"/>
          <p:nvPr/>
        </p:nvSpPr>
        <p:spPr>
          <a:xfrm>
            <a:off x="684213" y="620713"/>
            <a:ext cx="8172450" cy="5832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 der Prüfung zum 4. Dan ist die Empfehlung der SKR TK erforderlich.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Bei den angegebenen Zeiten der Karatepraxis handelt es sich um </a:t>
            </a:r>
            <a:r>
              <a:rPr lang="de-CH" sz="1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Mindestwartezeiten</a:t>
            </a:r>
            <a: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die 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Verantwortung liegt bei den Dojoleitern der Vereine.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Den Wartezeiten liegt ein ununterbrochenes Training von mindestens 2 – 3 Trainings pro Woche 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zugrunde. Die angegebenen Wartezeiten beziehen sich von Prüfung zu Prüfung.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Die Anforderungen der Juku-nen Prüfungen sind im Prüfungsprogramm beschrieben.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CH" sz="1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3. Sanktionen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Verstösse gegen Prüfungsordnung und Prüfungsreglement werden durch den Vorstand sanktioniert.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 können folgende Disziplinarmassnahmen ausgesprochen werden: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   Kollegiale Ermahnung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   Verwarnung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c)   Verweis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d)   Busse bis sFr. 1’000,--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e)   Zeitlich begrenzter Ausschluss für alle oder besondere sportliche Veranstaltungen.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lphaLcParenR" startAt="6"/>
            </a:pPr>
            <a: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Enthebung von Funktionen. Die Sanktionen können miteinander kumuliert werden.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CH" sz="1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2.4. SKF Homologation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Siehe SKF Statuten Art. 55</a:t>
            </a:r>
            <a:endParaRPr/>
          </a:p>
        </p:txBody>
      </p:sp>
      <p:sp>
        <p:nvSpPr>
          <p:cNvPr id="172" name="Google Shape;172;p26"/>
          <p:cNvSpPr/>
          <p:nvPr/>
        </p:nvSpPr>
        <p:spPr>
          <a:xfrm rot="-5400000">
            <a:off x="-2921000" y="3397250"/>
            <a:ext cx="6381750" cy="53975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CH" sz="2400">
                <a:solidFill>
                  <a:srgbClr val="953735"/>
                </a:solidFill>
                <a:latin typeface="Arial"/>
                <a:ea typeface="Arial"/>
                <a:cs typeface="Arial"/>
                <a:sym typeface="Arial"/>
              </a:rPr>
              <a:t>Prüfungsordnung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7"/>
          <p:cNvSpPr txBox="1"/>
          <p:nvPr/>
        </p:nvSpPr>
        <p:spPr>
          <a:xfrm>
            <a:off x="684213" y="620713"/>
            <a:ext cx="8172450" cy="5832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Homologationen ab 6. Dan SKF (Auszugsweis)</a:t>
            </a:r>
            <a:b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 6. Dan gelten auf Stufe SKF (der Kandidat muss von seiner Sektion offiziell zur Homologierung vorgeschlagen werden), für die von den Sektionen/Stilrichtungen vorgenommenen Graduierungen, folgende Homologierungsvorschriften (in ausserordentlichen Fällen kann der Zentralvorstand mit 2/3-Mehrheit Ausnahmen bewilligen:</a:t>
            </a:r>
            <a:b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Alter, Karatepraxis und Wartezeiten:</a:t>
            </a:r>
            <a:b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5. Dan: 5 Jahre ab 4. Dan, 20 Jahre Karatepraxis, 30 Jahre alt</a:t>
            </a:r>
            <a:b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6. Dan: 6 Jahre ab 5. Dan, 26 Jahre Karatepraxis, 36 Jahre alt</a:t>
            </a:r>
            <a:b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7. Dan: 7 Jahre ab 6. Dan, 33 Jahre Karatepraxis, 43 Jahre alt</a:t>
            </a:r>
            <a:b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8. Dan: 8 Jahre ab 7. Dan, 41 Jahre Karatepraxis, 51 Jahre alt</a:t>
            </a:r>
            <a:b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9. Dan: 9 Jahre ab 8. Dan, 50 Jahre Karatepraxis, 60 Jahre alt</a:t>
            </a:r>
            <a:b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Schriftliche Arbeit oder Referatstätigkeit</a:t>
            </a:r>
            <a:b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Schriftliche Arbeit über ein karatespezifisches Thema im Umfang von mind. 10 A4-Seiten oder eine Referatstätigkeit im Bereiche von J+S, Seniorensport, Qualitop oder einer Veranstaltung der Swiss Karate Federation</a:t>
            </a:r>
            <a:b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Aktivität auf nationaler Ebene</a:t>
            </a:r>
            <a:b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SKF: Aktivität als ZV-Mitglied, im Departements- oder Schiedsrichterwesen oder eine langjährige Trainer-, Organisationstätigkeit auf SKF-Ebene oder Sektion: Vorstands-, TK- oder Prüfungskommissionsmitglied.</a:t>
            </a:r>
            <a:b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Diese Regelungen gelten auch für neu in die Swiss Karate Federation aufgenommene Sektionen/Stil-richtungen.</a:t>
            </a:r>
            <a:b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Vorschrift Zentralvorstand: Die Homologation erfolgt nur dann, wenn der entsprechende SKF-Ausweis in Ordnung ist. Dieser muss dem Zentralvorstand am Tage der Homologation vorliegen.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27"/>
          <p:cNvSpPr/>
          <p:nvPr/>
        </p:nvSpPr>
        <p:spPr>
          <a:xfrm rot="-5400000">
            <a:off x="-2921000" y="3397250"/>
            <a:ext cx="6381750" cy="53975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CH" sz="2400">
                <a:solidFill>
                  <a:srgbClr val="953735"/>
                </a:solidFill>
                <a:latin typeface="Arial"/>
                <a:ea typeface="Arial"/>
                <a:cs typeface="Arial"/>
                <a:sym typeface="Arial"/>
              </a:rPr>
              <a:t>Prüfungsordnung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8"/>
          <p:cNvSpPr txBox="1"/>
          <p:nvPr/>
        </p:nvSpPr>
        <p:spPr>
          <a:xfrm>
            <a:off x="684213" y="620713"/>
            <a:ext cx="8172450" cy="5832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CH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Prüfungsablauf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CH" sz="1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1. Aufruf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Wird der Name des Absolventen aufgerufen, so verbeugt sich dieser vor dem Prüfer und nimmt seine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Position ein. Dort wartet er in Shizentai auf das Kommando. Hat er sein Pensum erledigt, verbeugt er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sich erneut und kehrt erst dann an seinen Platz zurück.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CH" sz="1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2. Prüfung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Bei der Prüfung wird auf folgende Punkte geachtet: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    Technik		GIRYO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    Sportliche Haltung		TAIDO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c)    Konzentration		KI-NO-JYUJITSU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d)    Verständnis des Karate-Do	RIKAIDO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CH" sz="1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3. Prüfungsgebühren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Die Prüfungsgebühr beträgt sFr. 15.- (exkl. Kinder bis 13 Jahre). 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Sie setzt sich aus Beiträgen an die Sektion (sFr. 5.-) und für das Dojo oder den Prüfer (sFr. 10.-)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zusammen.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de-CH" sz="140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Das Prüfungsprotokoll ist zusammen mit den Pässen innert 30 Tagen nach der Prüfungsabnahme an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de-CH" sz="140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den TK-Chef zu senden: Das Dojo erhält darauf einen nummerierten Einzahlungsschein und ist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de-CH" sz="140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verpflichtet, innert 30 Tagen die Gebühren zu begleichen. Wird die Zahlungsfrist nicht eingehalten, 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de-CH" sz="140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erfolgt eine Mahnung.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28"/>
          <p:cNvSpPr/>
          <p:nvPr/>
        </p:nvSpPr>
        <p:spPr>
          <a:xfrm rot="-5400000">
            <a:off x="-2921000" y="3397250"/>
            <a:ext cx="6381750" cy="53975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CH" sz="2400">
                <a:solidFill>
                  <a:srgbClr val="953735"/>
                </a:solidFill>
                <a:latin typeface="Arial"/>
                <a:ea typeface="Arial"/>
                <a:cs typeface="Arial"/>
                <a:sym typeface="Arial"/>
              </a:rPr>
              <a:t>Prüfungsordnung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9"/>
          <p:cNvSpPr/>
          <p:nvPr/>
        </p:nvSpPr>
        <p:spPr>
          <a:xfrm rot="-5400000">
            <a:off x="-2921000" y="3397250"/>
            <a:ext cx="6381750" cy="53975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CH" sz="2400">
                <a:solidFill>
                  <a:srgbClr val="953735"/>
                </a:solidFill>
                <a:latin typeface="Arial"/>
                <a:ea typeface="Arial"/>
                <a:cs typeface="Arial"/>
                <a:sym typeface="Arial"/>
              </a:rPr>
              <a:t>Prüfungsordnung</a:t>
            </a:r>
            <a:endParaRPr/>
          </a:p>
        </p:txBody>
      </p:sp>
      <p:pic>
        <p:nvPicPr>
          <p:cNvPr id="190" name="Google Shape;190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6762" y="1124744"/>
            <a:ext cx="8500103" cy="48855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0"/>
          <p:cNvSpPr txBox="1"/>
          <p:nvPr/>
        </p:nvSpPr>
        <p:spPr>
          <a:xfrm>
            <a:off x="684213" y="620713"/>
            <a:ext cx="8172450" cy="5832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30"/>
          <p:cNvSpPr/>
          <p:nvPr/>
        </p:nvSpPr>
        <p:spPr>
          <a:xfrm rot="-5400000">
            <a:off x="-2921000" y="3397250"/>
            <a:ext cx="6381750" cy="53975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CH" sz="2400">
                <a:solidFill>
                  <a:srgbClr val="953735"/>
                </a:solidFill>
                <a:latin typeface="Arial"/>
                <a:ea typeface="Arial"/>
                <a:cs typeface="Arial"/>
                <a:sym typeface="Arial"/>
              </a:rPr>
              <a:t>Prüfungsformulare</a:t>
            </a:r>
            <a:endParaRPr/>
          </a:p>
        </p:txBody>
      </p:sp>
      <p:sp>
        <p:nvSpPr>
          <p:cNvPr id="197" name="Google Shape;197;p30"/>
          <p:cNvSpPr/>
          <p:nvPr/>
        </p:nvSpPr>
        <p:spPr>
          <a:xfrm>
            <a:off x="827088" y="836613"/>
            <a:ext cx="8029575" cy="4148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36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👉</a:t>
            </a:r>
            <a:r>
              <a:rPr lang="de-CH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Prüfungsformulare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de-CH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Persönliches Prüfungsformular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de-CH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Formular zur Abrechnung einer Prüfung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de-CH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Dan-Prüfungsformular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://t1.gstatic.com/images?q=tbn:ANd9GcQprHw-QXrQfXMZ6dg6TtRjPQ4yjquY-O1IKsX5x4nU158COsWww9O1YW4" id="198" name="Google Shape;198;p3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00675" y="3357563"/>
            <a:ext cx="2419350" cy="244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1"/>
          <p:cNvSpPr/>
          <p:nvPr/>
        </p:nvSpPr>
        <p:spPr>
          <a:xfrm rot="-5400000">
            <a:off x="-2921000" y="3397250"/>
            <a:ext cx="6381750" cy="53975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CH" sz="2400">
                <a:solidFill>
                  <a:srgbClr val="953735"/>
                </a:solidFill>
                <a:latin typeface="Arial"/>
                <a:ea typeface="Arial"/>
                <a:cs typeface="Arial"/>
                <a:sym typeface="Arial"/>
              </a:rPr>
              <a:t>Prüfungsformulare</a:t>
            </a:r>
            <a:endParaRPr/>
          </a:p>
        </p:txBody>
      </p:sp>
      <p:sp>
        <p:nvSpPr>
          <p:cNvPr id="204" name="Google Shape;204;p31"/>
          <p:cNvSpPr/>
          <p:nvPr/>
        </p:nvSpPr>
        <p:spPr>
          <a:xfrm>
            <a:off x="827088" y="836613"/>
            <a:ext cx="8029575" cy="2043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" name="Google Shape;205;p31"/>
          <p:cNvPicPr preferRelativeResize="0"/>
          <p:nvPr/>
        </p:nvPicPr>
        <p:blipFill rotWithShape="1">
          <a:blip r:embed="rId3">
            <a:alphaModFix/>
          </a:blip>
          <a:srcRect b="7535" l="7126" r="12427" t="6626"/>
          <a:stretch/>
        </p:blipFill>
        <p:spPr>
          <a:xfrm>
            <a:off x="2267744" y="620713"/>
            <a:ext cx="4248472" cy="61764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/>
          <p:nvPr/>
        </p:nvSpPr>
        <p:spPr>
          <a:xfrm>
            <a:off x="815974" y="980728"/>
            <a:ext cx="8220521" cy="56391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de-CH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TAGESABLAUF SKR TRAINERAUSBILDUNG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CH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 10.00 Uhr		Begrüssung Info Tagesablauf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CH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 10.15-13.15 Uhr	Praxis im Karate Gi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24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  	</a:t>
            </a:r>
            <a:endParaRPr i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 12.00-13.30 Uhr	Mittagessen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 13.30-16.00 Uhr 	Theorieblock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 16.00 Uhr		Feedback. Ende Trainerkurs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de-CH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4"/>
          <p:cNvSpPr/>
          <p:nvPr/>
        </p:nvSpPr>
        <p:spPr>
          <a:xfrm rot="-5400000">
            <a:off x="-2921000" y="3397250"/>
            <a:ext cx="6381750" cy="53975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CH" sz="2400">
                <a:solidFill>
                  <a:srgbClr val="953735"/>
                </a:solidFill>
                <a:latin typeface="Arial"/>
                <a:ea typeface="Arial"/>
                <a:cs typeface="Arial"/>
                <a:sym typeface="Arial"/>
              </a:rPr>
              <a:t>Tagesablauf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2"/>
          <p:cNvSpPr/>
          <p:nvPr/>
        </p:nvSpPr>
        <p:spPr>
          <a:xfrm rot="-5400000">
            <a:off x="-2921000" y="3397250"/>
            <a:ext cx="6381750" cy="53975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CH" sz="2400">
                <a:solidFill>
                  <a:srgbClr val="953735"/>
                </a:solidFill>
                <a:latin typeface="Arial"/>
                <a:ea typeface="Arial"/>
                <a:cs typeface="Arial"/>
                <a:sym typeface="Arial"/>
              </a:rPr>
              <a:t>Prüfungsformulare</a:t>
            </a:r>
            <a:endParaRPr/>
          </a:p>
        </p:txBody>
      </p:sp>
      <p:sp>
        <p:nvSpPr>
          <p:cNvPr id="211" name="Google Shape;211;p32"/>
          <p:cNvSpPr/>
          <p:nvPr/>
        </p:nvSpPr>
        <p:spPr>
          <a:xfrm>
            <a:off x="827088" y="836613"/>
            <a:ext cx="8029575" cy="2043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2" name="Google Shape;212;p32"/>
          <p:cNvPicPr preferRelativeResize="0"/>
          <p:nvPr/>
        </p:nvPicPr>
        <p:blipFill rotWithShape="1">
          <a:blip r:embed="rId3">
            <a:alphaModFix/>
          </a:blip>
          <a:srcRect b="15090" l="28356" r="29829" t="15298"/>
          <a:stretch/>
        </p:blipFill>
        <p:spPr>
          <a:xfrm rot="5400000">
            <a:off x="3137106" y="-680723"/>
            <a:ext cx="3528393" cy="80034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3"/>
          <p:cNvSpPr/>
          <p:nvPr/>
        </p:nvSpPr>
        <p:spPr>
          <a:xfrm rot="-5400000">
            <a:off x="-2921000" y="3397250"/>
            <a:ext cx="6381750" cy="53975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CH" sz="2400">
                <a:solidFill>
                  <a:srgbClr val="953735"/>
                </a:solidFill>
                <a:latin typeface="Arial"/>
                <a:ea typeface="Arial"/>
                <a:cs typeface="Arial"/>
                <a:sym typeface="Arial"/>
              </a:rPr>
              <a:t>Prüfungsformulare</a:t>
            </a:r>
            <a:endParaRPr/>
          </a:p>
        </p:txBody>
      </p:sp>
      <p:sp>
        <p:nvSpPr>
          <p:cNvPr id="218" name="Google Shape;218;p33"/>
          <p:cNvSpPr/>
          <p:nvPr/>
        </p:nvSpPr>
        <p:spPr>
          <a:xfrm>
            <a:off x="827088" y="836613"/>
            <a:ext cx="8029575" cy="2043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9" name="Google Shape;219;p33"/>
          <p:cNvPicPr preferRelativeResize="0"/>
          <p:nvPr/>
        </p:nvPicPr>
        <p:blipFill rotWithShape="1">
          <a:blip r:embed="rId3">
            <a:alphaModFix/>
          </a:blip>
          <a:srcRect b="14641" l="17937" r="24844" t="15349"/>
          <a:stretch/>
        </p:blipFill>
        <p:spPr>
          <a:xfrm rot="5400000">
            <a:off x="2420790" y="-532459"/>
            <a:ext cx="4968552" cy="82829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4"/>
          <p:cNvSpPr/>
          <p:nvPr/>
        </p:nvSpPr>
        <p:spPr>
          <a:xfrm rot="-5400000">
            <a:off x="-2921000" y="3397250"/>
            <a:ext cx="6381750" cy="53975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CH" sz="2400">
                <a:solidFill>
                  <a:srgbClr val="953735"/>
                </a:solidFill>
                <a:latin typeface="Arial"/>
                <a:ea typeface="Arial"/>
                <a:cs typeface="Arial"/>
                <a:sym typeface="Arial"/>
              </a:rPr>
              <a:t>Prüfungsformulare</a:t>
            </a:r>
            <a:endParaRPr/>
          </a:p>
        </p:txBody>
      </p:sp>
      <p:sp>
        <p:nvSpPr>
          <p:cNvPr id="225" name="Google Shape;225;p34"/>
          <p:cNvSpPr/>
          <p:nvPr/>
        </p:nvSpPr>
        <p:spPr>
          <a:xfrm>
            <a:off x="827088" y="836613"/>
            <a:ext cx="8029575" cy="1554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6" name="Google Shape;226;p34"/>
          <p:cNvPicPr preferRelativeResize="0"/>
          <p:nvPr/>
        </p:nvPicPr>
        <p:blipFill rotWithShape="1">
          <a:blip r:embed="rId3">
            <a:alphaModFix/>
          </a:blip>
          <a:srcRect b="15442" l="28668" r="37583" t="16209"/>
          <a:stretch/>
        </p:blipFill>
        <p:spPr>
          <a:xfrm rot="5400000">
            <a:off x="3370113" y="-553690"/>
            <a:ext cx="2808313" cy="7749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5"/>
          <p:cNvSpPr/>
          <p:nvPr/>
        </p:nvSpPr>
        <p:spPr>
          <a:xfrm rot="-5400000">
            <a:off x="-2921000" y="3397250"/>
            <a:ext cx="6381750" cy="53975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CH" sz="2400">
                <a:solidFill>
                  <a:srgbClr val="953735"/>
                </a:solidFill>
                <a:latin typeface="Arial"/>
                <a:ea typeface="Arial"/>
                <a:cs typeface="Arial"/>
                <a:sym typeface="Arial"/>
              </a:rPr>
              <a:t>Prüfungsformulare</a:t>
            </a:r>
            <a:endParaRPr/>
          </a:p>
        </p:txBody>
      </p:sp>
      <p:sp>
        <p:nvSpPr>
          <p:cNvPr id="232" name="Google Shape;232;p35"/>
          <p:cNvSpPr/>
          <p:nvPr/>
        </p:nvSpPr>
        <p:spPr>
          <a:xfrm>
            <a:off x="827088" y="836613"/>
            <a:ext cx="8029575" cy="1554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3" name="Google Shape;233;p35"/>
          <p:cNvPicPr preferRelativeResize="0"/>
          <p:nvPr/>
        </p:nvPicPr>
        <p:blipFill rotWithShape="1">
          <a:blip r:embed="rId3">
            <a:alphaModFix/>
          </a:blip>
          <a:srcRect b="15088" l="33034" r="33483" t="15722"/>
          <a:stretch/>
        </p:blipFill>
        <p:spPr>
          <a:xfrm rot="5400000">
            <a:off x="3462732" y="-661555"/>
            <a:ext cx="2823559" cy="79498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6"/>
          <p:cNvSpPr/>
          <p:nvPr/>
        </p:nvSpPr>
        <p:spPr>
          <a:xfrm rot="-5400000">
            <a:off x="-2921000" y="3397250"/>
            <a:ext cx="6381750" cy="53975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CH" sz="2400">
                <a:solidFill>
                  <a:srgbClr val="953735"/>
                </a:solidFill>
                <a:latin typeface="Arial"/>
                <a:ea typeface="Arial"/>
                <a:cs typeface="Arial"/>
                <a:sym typeface="Arial"/>
              </a:rPr>
              <a:t>Prüfungsformulare</a:t>
            </a:r>
            <a:endParaRPr/>
          </a:p>
        </p:txBody>
      </p:sp>
      <p:sp>
        <p:nvSpPr>
          <p:cNvPr id="239" name="Google Shape;239;p36"/>
          <p:cNvSpPr/>
          <p:nvPr/>
        </p:nvSpPr>
        <p:spPr>
          <a:xfrm>
            <a:off x="827088" y="836613"/>
            <a:ext cx="8029575" cy="2043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0" name="Google Shape;240;p36"/>
          <p:cNvPicPr preferRelativeResize="0"/>
          <p:nvPr/>
        </p:nvPicPr>
        <p:blipFill rotWithShape="1">
          <a:blip r:embed="rId3">
            <a:alphaModFix/>
          </a:blip>
          <a:srcRect b="15192" l="32236" r="38650" t="15514"/>
          <a:stretch/>
        </p:blipFill>
        <p:spPr>
          <a:xfrm rot="5400000">
            <a:off x="3556596" y="-861542"/>
            <a:ext cx="2497634" cy="80996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7"/>
          <p:cNvSpPr/>
          <p:nvPr/>
        </p:nvSpPr>
        <p:spPr>
          <a:xfrm rot="-5400000">
            <a:off x="-2921000" y="3397250"/>
            <a:ext cx="6381750" cy="53975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CH" sz="2400">
                <a:solidFill>
                  <a:srgbClr val="953735"/>
                </a:solidFill>
                <a:latin typeface="Arial"/>
                <a:ea typeface="Arial"/>
                <a:cs typeface="Arial"/>
                <a:sym typeface="Arial"/>
              </a:rPr>
              <a:t>Prüfungsformulare</a:t>
            </a:r>
            <a:endParaRPr/>
          </a:p>
        </p:txBody>
      </p:sp>
      <p:sp>
        <p:nvSpPr>
          <p:cNvPr id="246" name="Google Shape;246;p37"/>
          <p:cNvSpPr/>
          <p:nvPr/>
        </p:nvSpPr>
        <p:spPr>
          <a:xfrm>
            <a:off x="827088" y="836613"/>
            <a:ext cx="8029575" cy="2043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7" name="Google Shape;247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44738" y="764877"/>
            <a:ext cx="4125912" cy="583247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8"/>
          <p:cNvSpPr txBox="1"/>
          <p:nvPr/>
        </p:nvSpPr>
        <p:spPr>
          <a:xfrm>
            <a:off x="684213" y="620713"/>
            <a:ext cx="8172450" cy="5832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38"/>
          <p:cNvSpPr/>
          <p:nvPr/>
        </p:nvSpPr>
        <p:spPr>
          <a:xfrm rot="-5400000">
            <a:off x="-2921000" y="3397250"/>
            <a:ext cx="6381750" cy="53975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CH" sz="2400">
                <a:solidFill>
                  <a:srgbClr val="953735"/>
                </a:solidFill>
                <a:latin typeface="Arial"/>
                <a:ea typeface="Arial"/>
                <a:cs typeface="Arial"/>
                <a:sym typeface="Arial"/>
              </a:rPr>
              <a:t>Kinderprüfungen</a:t>
            </a:r>
            <a:endParaRPr/>
          </a:p>
        </p:txBody>
      </p:sp>
      <p:sp>
        <p:nvSpPr>
          <p:cNvPr id="254" name="Google Shape;254;p38"/>
          <p:cNvSpPr/>
          <p:nvPr/>
        </p:nvSpPr>
        <p:spPr>
          <a:xfrm>
            <a:off x="827088" y="836613"/>
            <a:ext cx="8029575" cy="2043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38"/>
          <p:cNvSpPr/>
          <p:nvPr/>
        </p:nvSpPr>
        <p:spPr>
          <a:xfrm>
            <a:off x="827088" y="1196975"/>
            <a:ext cx="8029575" cy="19224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36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👉</a:t>
            </a:r>
            <a:r>
              <a:rPr lang="de-CH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Kinderprüfungen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de-CH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Richtlinien Kinderprüfungen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de-CH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Entwicklung Kinder Kyugrade</a:t>
            </a:r>
            <a:endParaRPr/>
          </a:p>
        </p:txBody>
      </p:sp>
      <p:pic>
        <p:nvPicPr>
          <p:cNvPr descr="http://t3.gstatic.com/images?q=tbn:ANd9GcRN1ZbZ21HyeZS52cQPpxpa4ZNuoIfM0KJm34oKAG4d58CwYmnLolxUKA" id="256" name="Google Shape;256;p38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22913" y="2879725"/>
            <a:ext cx="2292350" cy="26368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9"/>
          <p:cNvSpPr/>
          <p:nvPr/>
        </p:nvSpPr>
        <p:spPr>
          <a:xfrm rot="-5400000">
            <a:off x="-2921000" y="3397250"/>
            <a:ext cx="6381750" cy="53975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CH" sz="2400">
                <a:solidFill>
                  <a:srgbClr val="953735"/>
                </a:solidFill>
                <a:latin typeface="Arial"/>
                <a:ea typeface="Arial"/>
                <a:cs typeface="Arial"/>
                <a:sym typeface="Arial"/>
              </a:rPr>
              <a:t>Kinderprüfungen</a:t>
            </a:r>
            <a:endParaRPr/>
          </a:p>
        </p:txBody>
      </p:sp>
      <p:sp>
        <p:nvSpPr>
          <p:cNvPr id="262" name="Google Shape;262;p39"/>
          <p:cNvSpPr/>
          <p:nvPr/>
        </p:nvSpPr>
        <p:spPr>
          <a:xfrm>
            <a:off x="827088" y="836613"/>
            <a:ext cx="8029575" cy="2043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39"/>
          <p:cNvSpPr/>
          <p:nvPr/>
        </p:nvSpPr>
        <p:spPr>
          <a:xfrm>
            <a:off x="827088" y="1196975"/>
            <a:ext cx="5148262" cy="33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4" name="Google Shape;264;p39"/>
          <p:cNvPicPr preferRelativeResize="0"/>
          <p:nvPr/>
        </p:nvPicPr>
        <p:blipFill rotWithShape="1">
          <a:blip r:embed="rId3">
            <a:alphaModFix/>
          </a:blip>
          <a:srcRect b="11019" l="8877" r="9889" t="9415"/>
          <a:stretch/>
        </p:blipFill>
        <p:spPr>
          <a:xfrm>
            <a:off x="755575" y="764703"/>
            <a:ext cx="8145904" cy="597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0"/>
          <p:cNvSpPr/>
          <p:nvPr/>
        </p:nvSpPr>
        <p:spPr>
          <a:xfrm rot="-5400000">
            <a:off x="-2921000" y="3397250"/>
            <a:ext cx="6381750" cy="53975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CH" sz="2400">
                <a:solidFill>
                  <a:srgbClr val="953735"/>
                </a:solidFill>
                <a:latin typeface="Arial"/>
                <a:ea typeface="Arial"/>
                <a:cs typeface="Arial"/>
                <a:sym typeface="Arial"/>
              </a:rPr>
              <a:t>Kinderprüfungen</a:t>
            </a:r>
            <a:endParaRPr/>
          </a:p>
        </p:txBody>
      </p:sp>
      <p:sp>
        <p:nvSpPr>
          <p:cNvPr id="270" name="Google Shape;270;p40"/>
          <p:cNvSpPr/>
          <p:nvPr/>
        </p:nvSpPr>
        <p:spPr>
          <a:xfrm>
            <a:off x="827088" y="836613"/>
            <a:ext cx="8029575" cy="2043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40"/>
          <p:cNvSpPr/>
          <p:nvPr/>
        </p:nvSpPr>
        <p:spPr>
          <a:xfrm>
            <a:off x="827088" y="1196975"/>
            <a:ext cx="5148262" cy="33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2" name="Google Shape;272;p40"/>
          <p:cNvPicPr preferRelativeResize="0"/>
          <p:nvPr/>
        </p:nvPicPr>
        <p:blipFill rotWithShape="1">
          <a:blip r:embed="rId3">
            <a:alphaModFix/>
          </a:blip>
          <a:srcRect b="11021" l="10338" r="10205" t="10710"/>
          <a:stretch/>
        </p:blipFill>
        <p:spPr>
          <a:xfrm>
            <a:off x="827085" y="836613"/>
            <a:ext cx="8139292" cy="583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1"/>
          <p:cNvSpPr/>
          <p:nvPr/>
        </p:nvSpPr>
        <p:spPr>
          <a:xfrm rot="-5400000">
            <a:off x="-2921000" y="3397250"/>
            <a:ext cx="6381750" cy="53975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CH" sz="2400">
                <a:solidFill>
                  <a:srgbClr val="953735"/>
                </a:solidFill>
                <a:latin typeface="Arial"/>
                <a:ea typeface="Arial"/>
                <a:cs typeface="Arial"/>
                <a:sym typeface="Arial"/>
              </a:rPr>
              <a:t>Kinderprüfungen</a:t>
            </a:r>
            <a:endParaRPr/>
          </a:p>
        </p:txBody>
      </p:sp>
      <p:sp>
        <p:nvSpPr>
          <p:cNvPr id="278" name="Google Shape;278;p41"/>
          <p:cNvSpPr/>
          <p:nvPr/>
        </p:nvSpPr>
        <p:spPr>
          <a:xfrm>
            <a:off x="827088" y="836613"/>
            <a:ext cx="8029575" cy="2043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41"/>
          <p:cNvSpPr/>
          <p:nvPr/>
        </p:nvSpPr>
        <p:spPr>
          <a:xfrm>
            <a:off x="827088" y="1196975"/>
            <a:ext cx="7848600" cy="33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0" name="Google Shape;280;p41"/>
          <p:cNvPicPr preferRelativeResize="0"/>
          <p:nvPr/>
        </p:nvPicPr>
        <p:blipFill rotWithShape="1">
          <a:blip r:embed="rId3">
            <a:alphaModFix/>
          </a:blip>
          <a:srcRect b="11897" l="11776" r="11570" t="9554"/>
          <a:stretch/>
        </p:blipFill>
        <p:spPr>
          <a:xfrm>
            <a:off x="845791" y="908720"/>
            <a:ext cx="8120586" cy="59566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/>
          <p:nvPr/>
        </p:nvSpPr>
        <p:spPr>
          <a:xfrm>
            <a:off x="815975" y="1340768"/>
            <a:ext cx="7740650" cy="5279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36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	👉	</a:t>
            </a:r>
            <a:r>
              <a:rPr lang="de-CH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Prüfungsordnung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de-CH" sz="36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👉	</a:t>
            </a:r>
            <a:r>
              <a:rPr lang="de-CH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Prüfungsformulare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de-CH" sz="36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👉	</a:t>
            </a:r>
            <a:r>
              <a:rPr lang="de-CH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Kinderprüfungen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de-CH" sz="36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👉	</a:t>
            </a:r>
            <a:r>
              <a:rPr lang="de-CH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„Juku-nen“ Prüfungen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5"/>
          <p:cNvSpPr/>
          <p:nvPr/>
        </p:nvSpPr>
        <p:spPr>
          <a:xfrm rot="-5400000">
            <a:off x="-2921000" y="3397250"/>
            <a:ext cx="6381750" cy="53975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CH" sz="2400">
                <a:solidFill>
                  <a:srgbClr val="953735"/>
                </a:solidFill>
                <a:latin typeface="Arial"/>
                <a:ea typeface="Arial"/>
                <a:cs typeface="Arial"/>
                <a:sym typeface="Arial"/>
              </a:rPr>
              <a:t>Themenübersicht Theorie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2"/>
          <p:cNvSpPr txBox="1"/>
          <p:nvPr/>
        </p:nvSpPr>
        <p:spPr>
          <a:xfrm>
            <a:off x="684213" y="620713"/>
            <a:ext cx="8172450" cy="5832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42"/>
          <p:cNvSpPr/>
          <p:nvPr/>
        </p:nvSpPr>
        <p:spPr>
          <a:xfrm rot="-5400000">
            <a:off x="-2921000" y="3397250"/>
            <a:ext cx="6381750" cy="53975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CH" sz="2400">
                <a:solidFill>
                  <a:srgbClr val="953735"/>
                </a:solidFill>
                <a:latin typeface="Arial"/>
                <a:ea typeface="Arial"/>
                <a:cs typeface="Arial"/>
                <a:sym typeface="Arial"/>
              </a:rPr>
              <a:t>„Jukunen“ Prüfungen</a:t>
            </a:r>
            <a:endParaRPr/>
          </a:p>
        </p:txBody>
      </p:sp>
      <p:sp>
        <p:nvSpPr>
          <p:cNvPr id="287" name="Google Shape;287;p42"/>
          <p:cNvSpPr/>
          <p:nvPr/>
        </p:nvSpPr>
        <p:spPr>
          <a:xfrm>
            <a:off x="827088" y="836613"/>
            <a:ext cx="8029575" cy="2043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42"/>
          <p:cNvSpPr/>
          <p:nvPr/>
        </p:nvSpPr>
        <p:spPr>
          <a:xfrm>
            <a:off x="827088" y="1196975"/>
            <a:ext cx="5832475" cy="19224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36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👉</a:t>
            </a:r>
            <a:r>
              <a:rPr lang="de-CH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„Jukunen“ Prüfungen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de-CH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Richtlinien „Jukunen-Prüfungen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de-CH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Prüfungsprogramm „Jukunen“</a:t>
            </a:r>
            <a:endParaRPr/>
          </a:p>
        </p:txBody>
      </p:sp>
      <p:pic>
        <p:nvPicPr>
          <p:cNvPr descr="http://t0.gstatic.com/images?q=tbn:ANd9GcQEIoIuzBXaIWmccREfUhXP5E5it0wO9gFS-CUS9dNz6Ms5BVUyJe5Urg" id="289" name="Google Shape;289;p42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03800" y="3619500"/>
            <a:ext cx="2501900" cy="1966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3"/>
          <p:cNvSpPr txBox="1"/>
          <p:nvPr/>
        </p:nvSpPr>
        <p:spPr>
          <a:xfrm>
            <a:off x="684213" y="620713"/>
            <a:ext cx="8172450" cy="5832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43"/>
          <p:cNvSpPr/>
          <p:nvPr/>
        </p:nvSpPr>
        <p:spPr>
          <a:xfrm rot="-5400000">
            <a:off x="-2921000" y="3397250"/>
            <a:ext cx="6381750" cy="53975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CH" sz="2400">
                <a:solidFill>
                  <a:srgbClr val="953735"/>
                </a:solidFill>
                <a:latin typeface="Arial"/>
                <a:ea typeface="Arial"/>
                <a:cs typeface="Arial"/>
                <a:sym typeface="Arial"/>
              </a:rPr>
              <a:t>„Juku-nen“ Prüfungen</a:t>
            </a:r>
            <a:endParaRPr/>
          </a:p>
        </p:txBody>
      </p:sp>
      <p:sp>
        <p:nvSpPr>
          <p:cNvPr id="296" name="Google Shape;296;p43"/>
          <p:cNvSpPr/>
          <p:nvPr/>
        </p:nvSpPr>
        <p:spPr>
          <a:xfrm>
            <a:off x="827088" y="836613"/>
            <a:ext cx="8029575" cy="2043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43"/>
          <p:cNvSpPr/>
          <p:nvPr/>
        </p:nvSpPr>
        <p:spPr>
          <a:xfrm>
            <a:off x="812230" y="628651"/>
            <a:ext cx="8137400" cy="58631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CH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„JUKU-NEN“ PRÜFUNGEN ZUM 2. KYU, 1. KYU UND DAN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CH" sz="1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Allgemeines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Die Prüfungen sind schriftlich mittels SKR Prüfungsformular für Kyu- oder Dan-Prüfungen bis Ende Januar des Jahres in dem die Prüfung abgelegt werden soll, beim JKA Chef-Instruktor des SKR anzumelden.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Die Juku-nen Prüfungen zum 2. Kyu, 1. Kyu und Dan werden in zwei Etappen zentral abgelegt: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Teil     Kihon und Kumite	Zentraltraining Mitte Jahr (unter Ausschluss der 				Öffentlichkeit)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Teil     Kata  zum 2./1. Kyu 	Termin Landestraining (öffentlich)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Kata  zum Dan         	Termin Dan-Prüfung Dezember (öffentlich)	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Der zuständige Dojoleiter muss jeweils anwesend sein.</a:t>
            </a:r>
            <a:endParaRPr sz="14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Mind. Alter und Wartezeiten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 40 Jahre (jüngere Leute nur nach Absprache der Dojoleiter mit der Prüfungskommission).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Karatepraxis zum:	2. Kyu		6 Monate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1. Kyu    		6 Monate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1. Dan    		1 Jahre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höhere Dan   	3 Jahre	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Während einer Karate-Laufbahn ist es nur einmal möglich eine «Juku-nen» Dan-Prüfung abzulegen.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4"/>
          <p:cNvSpPr txBox="1"/>
          <p:nvPr/>
        </p:nvSpPr>
        <p:spPr>
          <a:xfrm>
            <a:off x="684213" y="620713"/>
            <a:ext cx="8172450" cy="5832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44"/>
          <p:cNvSpPr/>
          <p:nvPr/>
        </p:nvSpPr>
        <p:spPr>
          <a:xfrm rot="-5400000">
            <a:off x="-2921000" y="3397250"/>
            <a:ext cx="6381750" cy="53975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CH" sz="2400">
                <a:solidFill>
                  <a:srgbClr val="953735"/>
                </a:solidFill>
                <a:latin typeface="Arial"/>
                <a:ea typeface="Arial"/>
                <a:cs typeface="Arial"/>
                <a:sym typeface="Arial"/>
              </a:rPr>
              <a:t>„Juku-nen“ Prüfungen</a:t>
            </a:r>
            <a:endParaRPr/>
          </a:p>
        </p:txBody>
      </p:sp>
      <p:sp>
        <p:nvSpPr>
          <p:cNvPr id="304" name="Google Shape;304;p44"/>
          <p:cNvSpPr/>
          <p:nvPr/>
        </p:nvSpPr>
        <p:spPr>
          <a:xfrm>
            <a:off x="827088" y="836613"/>
            <a:ext cx="8029575" cy="2043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44"/>
          <p:cNvSpPr/>
          <p:nvPr/>
        </p:nvSpPr>
        <p:spPr>
          <a:xfrm>
            <a:off x="827088" y="836613"/>
            <a:ext cx="8029575" cy="52629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CH" sz="16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KIHON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	Vorwärts	Oi-Zuki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	Rückwärts	Age-Uke (weitere Techniken frei wählbar)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	Vorwärts	Sanbon-Zuki (Mae-Geri, Sanbon-Zuki frei wählbar)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	Rückwärts	Uchi-Uke (weitere Techniken frei wählbar)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5.	Vorwärts	Soto-Uke (weitere Techniken frei wählbar)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6.	Vorwärts oder	Shuto-Uke (weitere Techniken frei wählbar)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Rückwärts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7.	Vorwärts	Fusstechnik frei wählbar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rabicPeriod" startAt="9"/>
            </a:pPr>
            <a: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Seitwärts	Yoko-Geri (Keage oder Kekomi frei wählbar)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CH" sz="16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KUMITE</a:t>
            </a:r>
            <a:endParaRPr/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Jyu Ippon-Kumite: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Kizami-Zuki Jodan, 	2 mal links		2 mal ausweisen und Kontertechnik</a:t>
            </a:r>
            <a:endParaRPr b="1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Kihon Ippon Kumite: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Oi.Zuki Jodan,	3 mal rechts	3 verschiedene Abwehrtechniken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Oi-Zuki Chudan,	3 mal rechts	3 verschiedene Abwehrtechniken</a:t>
            </a:r>
            <a:endParaRPr b="1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CH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b="1" sz="18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CH" sz="16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KATA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Sentei Kata     (Heian 1 – 5 und Tekki 1)     Eine Kata frei wählbar 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Tokui Kata       Eine freie Kata (ausser Sentei Kata) 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5"/>
          <p:cNvSpPr/>
          <p:nvPr/>
        </p:nvSpPr>
        <p:spPr>
          <a:xfrm>
            <a:off x="827088" y="836613"/>
            <a:ext cx="8029575" cy="2043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1" name="Google Shape;311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51050" y="620713"/>
            <a:ext cx="4511675" cy="6121400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45"/>
          <p:cNvSpPr/>
          <p:nvPr/>
        </p:nvSpPr>
        <p:spPr>
          <a:xfrm>
            <a:off x="2987675" y="620713"/>
            <a:ext cx="2540000" cy="9144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000000"/>
                </a:solidFill>
                <a:latin typeface="Arial Black"/>
              </a:rPr>
              <a:t>PAUSE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/>
          <p:nvPr/>
        </p:nvSpPr>
        <p:spPr>
          <a:xfrm>
            <a:off x="815975" y="714375"/>
            <a:ext cx="7740650" cy="59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24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			</a:t>
            </a:r>
            <a:r>
              <a:rPr lang="de-CH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de-CH" sz="36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👉	</a:t>
            </a:r>
            <a:r>
              <a:rPr lang="de-CH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Prüfungsordnung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lang="de-CH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SKR Mitgliedschaft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lang="de-CH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Technische Richtlinien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lang="de-CH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Gültigkeitserfordernisse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lang="de-CH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Bestimmungen für Kinder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lang="de-CH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Dan-Prüfungen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Prüfungen im Ausland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lang="de-CH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Wartezeiten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lang="de-CH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Homologationen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lang="de-CH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Gebühren</a:t>
            </a:r>
            <a:r>
              <a:rPr lang="de-CH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6"/>
          <p:cNvSpPr/>
          <p:nvPr/>
        </p:nvSpPr>
        <p:spPr>
          <a:xfrm rot="-5400000">
            <a:off x="-2921000" y="3397250"/>
            <a:ext cx="6381750" cy="53975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CH" sz="2400">
                <a:solidFill>
                  <a:srgbClr val="953735"/>
                </a:solidFill>
                <a:latin typeface="Arial"/>
                <a:ea typeface="Arial"/>
                <a:cs typeface="Arial"/>
                <a:sym typeface="Arial"/>
              </a:rPr>
              <a:t>Prüfungsordnung</a:t>
            </a:r>
            <a:endParaRPr/>
          </a:p>
        </p:txBody>
      </p:sp>
      <p:pic>
        <p:nvPicPr>
          <p:cNvPr descr="http://t0.gstatic.com/images?q=tbn:ANd9GcSyrBbbeEu00gS7eZskd52s1F_lAhJzpbgoeryU04ec6JkWS98aaNKgpO6n" id="110" name="Google Shape;110;p16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64163" y="3500438"/>
            <a:ext cx="2808287" cy="2373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/>
          <p:nvPr/>
        </p:nvSpPr>
        <p:spPr>
          <a:xfrm>
            <a:off x="815975" y="714375"/>
            <a:ext cx="7740650" cy="59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CH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Allgemeines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CH" sz="1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1. Zum Namen des Verbandes</a:t>
            </a:r>
            <a:endParaRPr/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Swiss Karate-Do Renmei (SKR) ist ursprünglich ein japanischer Ausdruck und bedeutet: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S</a:t>
            </a:r>
            <a: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wiss 	      =	schweizerisch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K</a:t>
            </a:r>
            <a: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arate-Do  =	Karatekunst / Weg des Karate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R</a:t>
            </a:r>
            <a: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enmei	      =	Verband / Bund</a:t>
            </a:r>
            <a:endParaRPr/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Die japanische Bezeichnung wurde deshalb gewählt, weil sie einerseits in Karatekreisen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überall verstanden wird, was in unserem mehrsprachigen Land von besonderer Bedeutung 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ist, andererseits weil auf der Ebene dieses Verbandes traditionelles japanisches Karate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betrieben wird.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CH" sz="1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2. SKR-Mitgliedschaft</a:t>
            </a:r>
            <a:endParaRPr/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National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SKF (Swiss Karate Federation)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Die SKF ist der einzige von Swiss Olympic offiziell anerkannte Karate-Verband.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International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	JKA	(Japan Karate Association)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    WKF	(World Karate-Do Federation)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c)    EKF	(European Karate Federation)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d)    WSKA	(World Shotokan Karate Association)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e)	ESKA	(European Shotokan Karate Association)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7"/>
          <p:cNvSpPr/>
          <p:nvPr/>
        </p:nvSpPr>
        <p:spPr>
          <a:xfrm rot="-5400000">
            <a:off x="-2921000" y="3397250"/>
            <a:ext cx="6381750" cy="53975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CH" sz="2400">
                <a:solidFill>
                  <a:srgbClr val="953735"/>
                </a:solidFill>
                <a:latin typeface="Arial"/>
                <a:ea typeface="Arial"/>
                <a:cs typeface="Arial"/>
                <a:sym typeface="Arial"/>
              </a:rPr>
              <a:t>Prüfungsordnung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 txBox="1"/>
          <p:nvPr/>
        </p:nvSpPr>
        <p:spPr>
          <a:xfrm>
            <a:off x="815975" y="714374"/>
            <a:ext cx="7740650" cy="60269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CH" sz="1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3. Technische Richtlinien des SKR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Die technischen Richtlinien des SKR orientieren sich nach dem Shotokan System der JKA 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(Japan Karate Association). Die Klubs betreiben Karate im Shotokan Still gemäss den 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Richtlinien des SKR Chefinstruktor Sugimura Sensei.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CH" sz="1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4. Versicherungsschutz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Versicherungsschutz ist Sache der Prüflinge, der Organisator der Prüfung sowie die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Prüfungsexperten können in keinem Fall haftbar gemacht werden.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CH" sz="1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5. Zuständigkeit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Für alle in dieser Prüfungsordnung nicht geregelten Fälle, ist die TK des SKR zuständig. 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CH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Formelle Prüfungsvoraussetzungen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CH" sz="1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1. Gültigkeitserfordernisse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1. 1. Kyu-Prüfungen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 	Die Prüfungen bis zum 3. Kyu müssen durch offizielle SKR-Prüfer (Dojo-TK) abgenommen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	und durch die SKR-Prüfungskommission (SKR-PK) im Ausweis bestätigt werden. Prüfungen für den 2. und 1. Kyu sind an einer offiziellen Zentralprüfung vor der SKR-PK zu absolvieren.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	Die Bestätigung im Mitgliederausweis muss die Unterschrift des Prüfers und den Verbands-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	stempel enthalten.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 	Es wird erwartet, dass der Absolvent die Etikette beherrscht und die technischen   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	Anforderungen erfüllt.   </a:t>
            </a:r>
            <a:endParaRPr/>
          </a:p>
        </p:txBody>
      </p:sp>
      <p:sp>
        <p:nvSpPr>
          <p:cNvPr id="122" name="Google Shape;122;p18"/>
          <p:cNvSpPr/>
          <p:nvPr/>
        </p:nvSpPr>
        <p:spPr>
          <a:xfrm rot="-5400000">
            <a:off x="-2921000" y="3397250"/>
            <a:ext cx="6381750" cy="53975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CH" sz="2400">
                <a:solidFill>
                  <a:srgbClr val="953735"/>
                </a:solidFill>
                <a:latin typeface="Arial"/>
                <a:ea typeface="Arial"/>
                <a:cs typeface="Arial"/>
                <a:sym typeface="Arial"/>
              </a:rPr>
              <a:t>Prüfungsordnung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/>
          <p:nvPr/>
        </p:nvSpPr>
        <p:spPr>
          <a:xfrm>
            <a:off x="684213" y="620713"/>
            <a:ext cx="8172450" cy="6048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c) 	Der Absolvent hat ein ordentliches, sauberes Karate Gi mit Klubabzeichen zu tragen.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d) 	Für alle Absolventen sind SKF-Pass (Mitgliederausweis), gültige Lizenzmarke und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	Klubabzeichen obligatorisch. Bei deren Fehlen oder bei Nichteinhaltung der Wartezeit  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	darf die Prüfung nicht abgenommen werden.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e) 	Die Prüfungen dürfen nur mit Einverständnis des jeweiligen Dojoleiters abgelegt werden.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1. 2. Bestimmungen für Kinder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 	Die Altersgrenze für Kinder ist 13 Jahre (bis und mit 13 Jahre). 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	Massgebend ist der Jahrgang und nicht das Geburtsdatum.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 	Wie bei den Erwachsenen sind für alle Kinder SKF Pass, Lizenzmarke und Klubabzeichen 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	obligatorisch.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c) 	Die technischen Anforderungen sind hinsichtlich des Krafteinsatzes der körperlichen 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	Entwicklung anzupassen; sonst entspricht das Prüfungsprogramm der Normvorstellung.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d) 	Der Dojoleiter ist berechtigt, Kindern die Prüfung bis zum 3. Kyu abzunehmen. Die höheren Kyu- 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	Prüfungen an einer offiziellen Zentralprüfung stehen den Kindern ebenfalls offen.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e) 	Die Dojo des SKR haben die Möglichkeit eine Prüfungsgebühr von Fr. 10 zu erheben  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	(auch für Zwischenprüfungen), der Beitrag an den SKR entfällt dabei. 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f)  	Kinder dürfen jährlich höchstens zwei Kyu-Prüfungen absolvieren. Für die Kinder-Prüfungen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	empfiehlt die SKR-PK die zusätzliche Kinderprüfungskarte zu verwenden. Diese kann mit dem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	SKF Pass bezogen werden. Die 9. bis 6. Kyugrade sind in drei Stufen unterteilt. Diese Abstufung kann mittels schwarzen Streifen (max. 1 cm breit) am Gürtel gekennzeichnet werden.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Die SKR PK empfiehlt eine Wartezeit von 1 – 1 ½ Jahre für das erlangen eines Kyugrades bei den Kinderprüfungen. Die Verantwortung liegt bei den Dojoleitern der Vereine.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g) 	Im SKR werden keine Kinder-Dan verliehen.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19"/>
          <p:cNvSpPr/>
          <p:nvPr/>
        </p:nvSpPr>
        <p:spPr>
          <a:xfrm rot="-5400000">
            <a:off x="-2921000" y="3397250"/>
            <a:ext cx="6381750" cy="53975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CH" sz="2400">
                <a:solidFill>
                  <a:srgbClr val="953735"/>
                </a:solidFill>
                <a:latin typeface="Arial"/>
                <a:ea typeface="Arial"/>
                <a:cs typeface="Arial"/>
                <a:sym typeface="Arial"/>
              </a:rPr>
              <a:t>Prüfungsordnung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/>
          <p:nvPr/>
        </p:nvSpPr>
        <p:spPr>
          <a:xfrm rot="-5400000">
            <a:off x="-2921000" y="3397250"/>
            <a:ext cx="6381750" cy="53975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CH" sz="2400">
                <a:solidFill>
                  <a:srgbClr val="953735"/>
                </a:solidFill>
                <a:latin typeface="Arial"/>
                <a:ea typeface="Arial"/>
                <a:cs typeface="Arial"/>
                <a:sym typeface="Arial"/>
              </a:rPr>
              <a:t>Kinderprüfungen</a:t>
            </a:r>
            <a:endParaRPr/>
          </a:p>
        </p:txBody>
      </p:sp>
      <p:sp>
        <p:nvSpPr>
          <p:cNvPr id="134" name="Google Shape;134;p20"/>
          <p:cNvSpPr/>
          <p:nvPr/>
        </p:nvSpPr>
        <p:spPr>
          <a:xfrm>
            <a:off x="827088" y="836613"/>
            <a:ext cx="8029575" cy="2043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20"/>
          <p:cNvSpPr/>
          <p:nvPr/>
        </p:nvSpPr>
        <p:spPr>
          <a:xfrm>
            <a:off x="827088" y="1196975"/>
            <a:ext cx="5148262" cy="33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Google Shape;136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87450" y="981075"/>
            <a:ext cx="6972300" cy="500062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1"/>
          <p:cNvSpPr txBox="1"/>
          <p:nvPr/>
        </p:nvSpPr>
        <p:spPr>
          <a:xfrm>
            <a:off x="684213" y="620713"/>
            <a:ext cx="8172450" cy="59766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1. 3. Dan-Prüfungen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 	Die Durchführung der Dan-Prüfungen obliegt ausschliesslich der SKR Prüfungskommission.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 	Dan-Prüfungen, welche ohne vorherige Bewilligung der SKR Prüfungskommission durch andere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	Personen abgenommen wurden, sind ungültig und werden vom SKR nicht anerkannt.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c) 	Dan-Absolventen, welche nicht in allen Belangen bestanden haben, steht die Möglichkeit offen, 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	diese innerhalb zwei Jahren  zu erfüllen (Ho-ryu). Besteht der Absolvent diese Teilprüfung nicht, 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	so muss er beim 3. Versuch die ganze Prüfung neu ablegen (Sai-Shinsa).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1. 4. Werbung mit Dan-Graden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 	Für Werbung mit Dan-Graden müssen diese durch den SKR anerkannt sein.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 	Im Zweifelsfalle ist im Voraus die SKR-TK um Einverständnis zu ersuchen.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1. 5. Prüfungen von SKR-Mitgliedern im Ausland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lphaLcParenR"/>
            </a:pPr>
            <a: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Kyu-Prüfungen; Diese können im Ausland absolviert werden, jedoch müssen alle Bedingungen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erfüllt und die Prüfung von einem JKA-Instruktor abgenommen werden. Solche Prüfungen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müssen mittels Formular „Berechtigung für Prüfungen im Ausland“ (Anhang II) durch den JKA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Chef-Instruktor des SKR bewilligt werden. Die Bewilligung ist im Voraus einzuholen, nur mit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diesem Dokument ist eine Prüfung im Ausland möglich.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Prüfungen </a:t>
            </a:r>
            <a:r>
              <a:rPr lang="de-CH" sz="1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ohne vorherige Genehmigung werden nicht anerkannt</a:t>
            </a:r>
            <a:r>
              <a:rPr lang="de-C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1"/>
          <p:cNvSpPr/>
          <p:nvPr/>
        </p:nvSpPr>
        <p:spPr>
          <a:xfrm rot="-5400000">
            <a:off x="-2921000" y="3397250"/>
            <a:ext cx="6381750" cy="53975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CH" sz="2400">
                <a:solidFill>
                  <a:srgbClr val="953735"/>
                </a:solidFill>
                <a:latin typeface="Arial"/>
                <a:ea typeface="Arial"/>
                <a:cs typeface="Arial"/>
                <a:sym typeface="Arial"/>
              </a:rPr>
              <a:t>Prüfungsordnung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Larissa">
  <a:themeElements>
    <a:clrScheme name="Larissa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Larissa">
  <a:themeElements>
    <a:clrScheme name="Larissa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