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9144000"/>
  <p:notesSz cx="6888150" cy="100187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4871" cy="500936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1698" y="0"/>
            <a:ext cx="2984871" cy="500936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6038"/>
            <a:ext cx="2984871" cy="500936"/>
          </a:xfrm>
          <a:prstGeom prst="rect">
            <a:avLst/>
          </a:prstGeom>
          <a:noFill/>
          <a:ln>
            <a:noFill/>
          </a:ln>
        </p:spPr>
        <p:txBody>
          <a:bodyPr anchorCtr="0" anchor="b" bIns="48300" lIns="96600" spcFirstLastPara="1" rIns="96600" wrap="square" tIns="483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  <a:noFill/>
          <a:ln>
            <a:noFill/>
          </a:ln>
        </p:spPr>
        <p:txBody>
          <a:bodyPr anchorCtr="0" anchor="b" bIns="48300" lIns="96600" spcFirstLastPara="1" rIns="96600" wrap="square" tIns="483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CH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2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3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4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5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5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6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7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7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8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9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9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0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1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1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2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2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3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3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4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4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5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5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6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6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 txBox="1"/>
          <p:nvPr>
            <p:ph idx="1" type="body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9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  <a:defRPr/>
            </a:lvl1pPr>
            <a:lvl2pPr indent="-38100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¬"/>
              <a:defRPr sz="24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¬"/>
              <a:defRPr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¬"/>
              <a:defRPr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¬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überschrift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¬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¬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¬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¬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¬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¬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¬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¬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¬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¬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¬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¬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¬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¬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¬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¬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¬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¬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¬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¬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¬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¬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cxnSp>
        <p:nvCxnSpPr>
          <p:cNvPr id="15" name="Google Shape;15;p1"/>
          <p:cNvCxnSpPr/>
          <p:nvPr/>
        </p:nvCxnSpPr>
        <p:spPr>
          <a:xfrm>
            <a:off x="422474" y="1338247"/>
            <a:ext cx="8712000" cy="1588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Logo_SKR_gross" id="16" name="Google Shape;1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916994" y="48419"/>
            <a:ext cx="3217480" cy="6502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4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ctrTitle"/>
          </p:nvPr>
        </p:nvSpPr>
        <p:spPr>
          <a:xfrm>
            <a:off x="642909" y="2071678"/>
            <a:ext cx="8087732" cy="20493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4. Modul Trainerausbildung SKR</a:t>
            </a:r>
            <a:br>
              <a:rPr lang="de-CH"/>
            </a:br>
            <a:br>
              <a:rPr lang="de-CH"/>
            </a:br>
            <a:endParaRPr sz="3100"/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638827" y="3582444"/>
            <a:ext cx="8362328" cy="2056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de-CH"/>
              <a:t>Grundsätze der Trainings- und Bewegungslehre 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de-CH"/>
              <a:t>Einführung in die Fachdidaktik</a:t>
            </a:r>
            <a:endParaRPr/>
          </a:p>
        </p:txBody>
      </p:sp>
      <p:sp>
        <p:nvSpPr>
          <p:cNvPr id="92" name="Google Shape;9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</a:t>
            </a:r>
            <a:r>
              <a:rPr lang="de-CH"/>
              <a:t>.0</a:t>
            </a:r>
            <a:r>
              <a:rPr lang="de-CH"/>
              <a:t>2</a:t>
            </a:r>
            <a:r>
              <a:rPr lang="de-CH"/>
              <a:t>.2023</a:t>
            </a:r>
            <a:endParaRPr/>
          </a:p>
        </p:txBody>
      </p:sp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Koordinative Fähigkeiten</a:t>
            </a:r>
            <a:endParaRPr/>
          </a:p>
        </p:txBody>
      </p:sp>
      <p:sp>
        <p:nvSpPr>
          <p:cNvPr id="172" name="Google Shape;172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73" name="Google Shape;173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74" name="Google Shape;174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pic>
        <p:nvPicPr>
          <p:cNvPr id="175" name="Google Shape;175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7901" y="1417636"/>
            <a:ext cx="7972181" cy="4938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Bewegungslehre</a:t>
            </a:r>
            <a:endParaRPr/>
          </a:p>
        </p:txBody>
      </p:sp>
      <p:sp>
        <p:nvSpPr>
          <p:cNvPr id="181" name="Google Shape;181;p23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de-CH"/>
              <a:t>Um eine Bewegung zu realisieren sollte sie immer einen Zweck erfüllen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indirekt zielorientiert:</a:t>
            </a:r>
            <a:br>
              <a:rPr lang="de-CH"/>
            </a:br>
            <a:r>
              <a:rPr lang="de-CH"/>
              <a:t>Training mit vielen Wiederholungen, Jogging, Krafttraining…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direkt zielorientiert: </a:t>
            </a:r>
            <a:br>
              <a:rPr lang="de-CH"/>
            </a:br>
            <a:r>
              <a:rPr lang="de-CH"/>
              <a:t>Techniklernen, Anwendungen, Turnier, Selbstverteidigung…</a:t>
            </a:r>
            <a:endParaRPr/>
          </a:p>
          <a:p>
            <a:pPr indent="-1397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82" name="Google Shape;182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83" name="Google Shape;183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84" name="Google Shape;184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 txBox="1"/>
          <p:nvPr>
            <p:ph type="title"/>
          </p:nvPr>
        </p:nvSpPr>
        <p:spPr>
          <a:xfrm>
            <a:off x="457200" y="589546"/>
            <a:ext cx="8686800" cy="10741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de-CH" sz="3600"/>
              <a:t>Faktoren des Bewegungslernens (Schüler)</a:t>
            </a:r>
            <a:endParaRPr/>
          </a:p>
        </p:txBody>
      </p:sp>
      <p:sp>
        <p:nvSpPr>
          <p:cNvPr id="190" name="Google Shape;190;p24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Motivation: wichtiger Antrieb!!!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Aufmerksamkeit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Bewegungserfahrung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Äussere Bedingungen (Raumklima, Trainer etc.)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Innere Bedingungen (Psych. Verfassung)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Lerntyp (visuell, kognitiv, kinästhetisch)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Lernfähigkeit</a:t>
            </a:r>
            <a:endParaRPr/>
          </a:p>
        </p:txBody>
      </p:sp>
      <p:sp>
        <p:nvSpPr>
          <p:cNvPr id="191" name="Google Shape;19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92" name="Google Shape;19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93" name="Google Shape;19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5"/>
          <p:cNvSpPr txBox="1"/>
          <p:nvPr>
            <p:ph type="title"/>
          </p:nvPr>
        </p:nvSpPr>
        <p:spPr>
          <a:xfrm>
            <a:off x="457200" y="589546"/>
            <a:ext cx="8686800" cy="10233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de-CH"/>
              <a:t>Faktoren des Bewegungslehrens (Trainer)</a:t>
            </a:r>
            <a:endParaRPr/>
          </a:p>
        </p:txBody>
      </p:sp>
      <p:sp>
        <p:nvSpPr>
          <p:cNvPr id="199" name="Google Shape;199;p25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Fachkompetenz 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Wissen, Fachliche Fähigkeiten und Kenntnisse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Sozialkompetenz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Kommunikation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Empathische Fähigkeit / Ethik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Methodenkompetenz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Planung, Struktur, Lernwege, Organisationsformen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Vielfalt, variieren können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Problemlösend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Selbstkompetenz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Angemessener Umgang, Begeistern, Führen</a:t>
            </a:r>
            <a:endParaRPr/>
          </a:p>
          <a:p>
            <a:pPr indent="-14478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200" name="Google Shape;200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01" name="Google Shape;201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02" name="Google Shape;202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6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Sozialkompetenzen des Trainers</a:t>
            </a:r>
            <a:endParaRPr/>
          </a:p>
        </p:txBody>
      </p:sp>
      <p:sp>
        <p:nvSpPr>
          <p:cNvPr id="208" name="Google Shape;208;p26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Authentisch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Ehrlich, aufrichtig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Achtsam, respektvoll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Wertschätzend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Vorbildlich (Vorbild sein)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Selbstsicher ohne Überheblichkeit</a:t>
            </a:r>
            <a:endParaRPr/>
          </a:p>
        </p:txBody>
      </p:sp>
      <p:sp>
        <p:nvSpPr>
          <p:cNvPr id="209" name="Google Shape;20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>
                <a:solidFill>
                  <a:srgbClr val="888888"/>
                </a:solidFill>
              </a:rPr>
              <a:t>09.02.2023</a:t>
            </a:r>
            <a:endParaRPr>
              <a:solidFill>
                <a:srgbClr val="888888"/>
              </a:solidFill>
            </a:endParaRPr>
          </a:p>
        </p:txBody>
      </p:sp>
      <p:sp>
        <p:nvSpPr>
          <p:cNvPr id="210" name="Google Shape;21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>
                <a:solidFill>
                  <a:srgbClr val="888888"/>
                </a:solidFill>
              </a:rPr>
              <a:t>Swiss Karatedo Renmei SKR</a:t>
            </a:r>
            <a:endParaRPr>
              <a:solidFill>
                <a:srgbClr val="888888"/>
              </a:solidFill>
            </a:endParaRPr>
          </a:p>
        </p:txBody>
      </p:sp>
      <p:sp>
        <p:nvSpPr>
          <p:cNvPr id="211" name="Google Shape;21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Didaktische Dreieck</a:t>
            </a:r>
            <a:endParaRPr/>
          </a:p>
        </p:txBody>
      </p:sp>
      <p:sp>
        <p:nvSpPr>
          <p:cNvPr id="217" name="Google Shape;21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18" name="Google Shape;218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sp>
        <p:nvSpPr>
          <p:cNvPr id="219" name="Google Shape;2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20" name="Google Shape;220;p27"/>
          <p:cNvSpPr/>
          <p:nvPr/>
        </p:nvSpPr>
        <p:spPr>
          <a:xfrm>
            <a:off x="1410788" y="2220686"/>
            <a:ext cx="4859383" cy="3579222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2988854" y="1739899"/>
            <a:ext cx="168728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</a:t>
            </a:r>
            <a:endParaRPr/>
          </a:p>
        </p:txBody>
      </p:sp>
      <p:sp>
        <p:nvSpPr>
          <p:cNvPr id="222" name="Google Shape;222;p27"/>
          <p:cNvSpPr txBox="1"/>
          <p:nvPr/>
        </p:nvSpPr>
        <p:spPr>
          <a:xfrm>
            <a:off x="5854700" y="5591990"/>
            <a:ext cx="152835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WIE</a:t>
            </a:r>
            <a:endParaRPr/>
          </a:p>
        </p:txBody>
      </p:sp>
      <p:sp>
        <p:nvSpPr>
          <p:cNvPr id="223" name="Google Shape;223;p27"/>
          <p:cNvSpPr txBox="1"/>
          <p:nvPr/>
        </p:nvSpPr>
        <p:spPr>
          <a:xfrm>
            <a:off x="65312" y="5603964"/>
            <a:ext cx="168728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CH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WOZU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Didaktisches Dreieck erklärt</a:t>
            </a:r>
            <a:endParaRPr/>
          </a:p>
        </p:txBody>
      </p:sp>
      <p:sp>
        <p:nvSpPr>
          <p:cNvPr id="229" name="Google Shape;229;p28"/>
          <p:cNvSpPr txBox="1"/>
          <p:nvPr>
            <p:ph idx="1" type="body"/>
          </p:nvPr>
        </p:nvSpPr>
        <p:spPr>
          <a:xfrm>
            <a:off x="457200" y="1600200"/>
            <a:ext cx="8686800" cy="41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WAS: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/>
              <a:t>Auswahl des </a:t>
            </a:r>
            <a:r>
              <a:rPr lang="de-CH" sz="2200" u="sng"/>
              <a:t>Inhaltes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/>
              <a:t>Festlegen des Schwerpunktes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/>
              <a:t>Abhängig der Gruppe (Alter, Stufe, Leistungsniveau)</a:t>
            </a:r>
            <a:endParaRPr sz="22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WOZU: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 u="sng"/>
              <a:t>Ziel</a:t>
            </a:r>
            <a:r>
              <a:rPr lang="de-CH" sz="2200"/>
              <a:t> / Lernziel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/>
              <a:t>Zu welchem Zweck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WIE: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 u="sng"/>
              <a:t>Weg</a:t>
            </a:r>
            <a:r>
              <a:rPr lang="de-CH" sz="2200"/>
              <a:t>, wie das zu Lernende am besten angeeignet wird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00"/>
              <a:buChar char="¬"/>
            </a:pPr>
            <a:r>
              <a:rPr lang="de-CH" sz="2200"/>
              <a:t>Unterrichtsgestaltung</a:t>
            </a:r>
            <a:endParaRPr/>
          </a:p>
        </p:txBody>
      </p:sp>
      <p:sp>
        <p:nvSpPr>
          <p:cNvPr id="230" name="Google Shape;230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>
                <a:solidFill>
                  <a:srgbClr val="888888"/>
                </a:solidFill>
              </a:rPr>
              <a:t>09.02.2023</a:t>
            </a:r>
            <a:endParaRPr>
              <a:solidFill>
                <a:srgbClr val="888888"/>
              </a:solidFill>
            </a:endParaRPr>
          </a:p>
        </p:txBody>
      </p:sp>
      <p:sp>
        <p:nvSpPr>
          <p:cNvPr id="231" name="Google Shape;231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sp>
        <p:nvSpPr>
          <p:cNvPr id="232" name="Google Shape;23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>
                <a:solidFill>
                  <a:srgbClr val="888888"/>
                </a:solidFill>
              </a:rPr>
              <a:t>Swiss Karatedo Renmei SKR</a:t>
            </a:r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Methodik allgemein</a:t>
            </a:r>
            <a:endParaRPr/>
          </a:p>
        </p:txBody>
      </p:sp>
      <p:sp>
        <p:nvSpPr>
          <p:cNvPr id="238" name="Google Shape;238;p29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2766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Frontalunterricht</a:t>
            </a:r>
            <a:endParaRPr/>
          </a:p>
          <a:p>
            <a:pPr indent="-32766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Gruppenarbeit</a:t>
            </a:r>
            <a:endParaRPr/>
          </a:p>
          <a:p>
            <a:pPr indent="-32766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Lernen durch Lehren</a:t>
            </a:r>
            <a:endParaRPr/>
          </a:p>
          <a:p>
            <a:pPr indent="-32766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Lernen durch Versuch und Irrtum</a:t>
            </a:r>
            <a:endParaRPr/>
          </a:p>
          <a:p>
            <a:pPr indent="-32766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Variieren, wiederholen (festigen)</a:t>
            </a:r>
            <a:endParaRPr/>
          </a:p>
          <a:p>
            <a:pPr indent="-32766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Etc. </a:t>
            </a:r>
            <a:endParaRPr/>
          </a:p>
          <a:p>
            <a:pPr indent="-1333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1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39" name="Google Shape;239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40" name="Google Shape;240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41" name="Google Shape;241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0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Methodische Kernsätze</a:t>
            </a:r>
            <a:endParaRPr/>
          </a:p>
        </p:txBody>
      </p:sp>
      <p:sp>
        <p:nvSpPr>
          <p:cNvPr id="247" name="Google Shape;247;p30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1242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Vom Bekannten zum Unbekannten!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800"/>
          </a:p>
          <a:p>
            <a:pPr indent="-31242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Vom Einfachen zum Komplexen!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800"/>
          </a:p>
          <a:p>
            <a:pPr indent="-31242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Von langsamen zu schnellen Bewegungen!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800"/>
          </a:p>
          <a:p>
            <a:pPr indent="-31242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Von Teilbewegungen zu Ganzheitsbewegungen!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800"/>
          </a:p>
          <a:p>
            <a:pPr indent="-31242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Vom Wesentlichen zur Vielfalt! </a:t>
            </a:r>
            <a:endParaRPr/>
          </a:p>
          <a:p>
            <a:pPr indent="-1333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1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48" name="Google Shape;248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49" name="Google Shape;249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50" name="Google Shape;250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1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Das Pädagogische Konzept</a:t>
            </a:r>
            <a:endParaRPr/>
          </a:p>
        </p:txBody>
      </p:sp>
      <p:pic>
        <p:nvPicPr>
          <p:cNvPr id="256" name="Google Shape;256;p3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0279" y="1574276"/>
            <a:ext cx="8693834" cy="4364611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58" name="Google Shape;258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59" name="Google Shape;259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Ziele der SKR-Trainerausbildung</a:t>
            </a:r>
            <a:endParaRPr/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457200" y="2043259"/>
            <a:ext cx="8686800" cy="411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Gemeinsames Verständnis der SKR-Werte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Wissen und Fachkompetenz der SKR-Dojoleiter/Trainer ausbauen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Wissen der SKR-Instruktoren und -techniker an die Basis bringen</a:t>
            </a:r>
            <a:endParaRPr sz="2800"/>
          </a:p>
        </p:txBody>
      </p:sp>
      <p:sp>
        <p:nvSpPr>
          <p:cNvPr id="101" name="Google Shape;10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02" name="Google Shape;10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sp>
        <p:nvSpPr>
          <p:cNvPr id="103" name="Google Shape;10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2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Die Trainingseinheit</a:t>
            </a:r>
            <a:endParaRPr/>
          </a:p>
        </p:txBody>
      </p:sp>
      <p:sp>
        <p:nvSpPr>
          <p:cNvPr id="265" name="Google Shape;265;p32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Die Trainingseinheit stellt die kleinste Einheit innerhalb des Gesamttrainingsprozesses dar und bildet inhaltlich, zeitlich und organisatorisch ein in sich geschlossenes Ganzes.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In der Trainingseinheit werden die physischen Leistungskomponenten, die sporttechnischen Fertigkeiten, die taktischen und technischen Fertigkeiten sowie die Einstellungen und Verhaltensweisen der Sportler sportartspezifisch herausgebildet. </a:t>
            </a:r>
            <a:endParaRPr/>
          </a:p>
        </p:txBody>
      </p:sp>
      <p:sp>
        <p:nvSpPr>
          <p:cNvPr id="266" name="Google Shape;266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67" name="Google Shape;267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68" name="Google Shape;268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3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Trainingseinheit / Lektion planen</a:t>
            </a:r>
            <a:endParaRPr/>
          </a:p>
        </p:txBody>
      </p:sp>
      <p:sp>
        <p:nvSpPr>
          <p:cNvPr id="274" name="Google Shape;274;p33"/>
          <p:cNvSpPr txBox="1"/>
          <p:nvPr>
            <p:ph idx="1" type="body"/>
          </p:nvPr>
        </p:nvSpPr>
        <p:spPr>
          <a:xfrm>
            <a:off x="457200" y="1543639"/>
            <a:ext cx="8686800" cy="4913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Klares Ziel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Klarer Aufbau (Struktur, «roter Faden»)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Gliederung der Einheit			          </a:t>
            </a:r>
            <a:br>
              <a:rPr lang="de-CH"/>
            </a:br>
            <a:r>
              <a:rPr lang="de-CH"/>
              <a:t>		</a:t>
            </a:r>
            <a:r>
              <a:rPr lang="de-CH" sz="2800"/>
              <a:t>&gt; Einstieg, Einstimmung, Vorbereitung </a:t>
            </a:r>
            <a:br>
              <a:rPr lang="de-CH" sz="2800"/>
            </a:br>
            <a:r>
              <a:rPr lang="de-CH" sz="2800"/>
              <a:t>       &gt; Hauptteil				                  </a:t>
            </a:r>
            <a:br>
              <a:rPr lang="de-CH" sz="2800"/>
            </a:br>
            <a:r>
              <a:rPr lang="de-CH" sz="2800"/>
              <a:t>		&gt; Ausklang, Abschluss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Stufengerechte Übungen und Anforderungen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Zeitplanung (Weniger ist mehr)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Verschiedene Lerntypen ansprechen</a:t>
            </a:r>
            <a:endParaRPr/>
          </a:p>
        </p:txBody>
      </p:sp>
      <p:sp>
        <p:nvSpPr>
          <p:cNvPr id="275" name="Google Shape;275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76" name="Google Shape;276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77" name="Google Shape;277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4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Lerntypen</a:t>
            </a:r>
            <a:endParaRPr/>
          </a:p>
        </p:txBody>
      </p:sp>
      <p:sp>
        <p:nvSpPr>
          <p:cNvPr id="283" name="Google Shape;283;p34"/>
          <p:cNvSpPr txBox="1"/>
          <p:nvPr>
            <p:ph idx="1" type="body"/>
          </p:nvPr>
        </p:nvSpPr>
        <p:spPr>
          <a:xfrm>
            <a:off x="457200" y="1543639"/>
            <a:ext cx="8686800" cy="4555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Auditiv </a:t>
            </a:r>
            <a:r>
              <a:rPr lang="de-CH" sz="2800"/>
              <a:t>(Lernen durch Hören)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Visuell </a:t>
            </a:r>
            <a:r>
              <a:rPr lang="de-CH" sz="2800"/>
              <a:t>(Lernen durchsehen)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Kommunikativ </a:t>
            </a:r>
            <a:r>
              <a:rPr lang="de-CH" sz="2800"/>
              <a:t>(Lernen durch Gespräch)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Motorisch </a:t>
            </a:r>
            <a:r>
              <a:rPr lang="de-CH" sz="2800"/>
              <a:t>(Lernen durch Bewegung)</a:t>
            </a:r>
            <a:endParaRPr/>
          </a:p>
        </p:txBody>
      </p:sp>
      <p:sp>
        <p:nvSpPr>
          <p:cNvPr id="284" name="Google Shape;284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285" name="Google Shape;285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286" name="Google Shape;286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5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Sprache</a:t>
            </a:r>
            <a:endParaRPr/>
          </a:p>
        </p:txBody>
      </p:sp>
      <p:sp>
        <p:nvSpPr>
          <p:cNvPr id="292" name="Google Shape;292;p35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Inhaltliche Elemente der Sprache		        </a:t>
            </a:r>
            <a:br>
              <a:rPr lang="de-CH"/>
            </a:br>
            <a:r>
              <a:rPr lang="de-CH"/>
              <a:t>		</a:t>
            </a:r>
            <a:r>
              <a:rPr lang="de-CH" sz="2600"/>
              <a:t>&gt; Formulierung (Knapp, präzise, Zielgruppenangepasst)</a:t>
            </a:r>
            <a:br>
              <a:rPr lang="de-CH" sz="2600"/>
            </a:br>
            <a:r>
              <a:rPr lang="de-CH" sz="2600"/>
              <a:t>		&gt; Einfache Satzbil</a:t>
            </a:r>
            <a:r>
              <a:rPr lang="de-CH" sz="2600"/>
              <a:t>dung</a:t>
            </a:r>
            <a:br>
              <a:rPr lang="de-CH" sz="2600"/>
            </a:br>
            <a:r>
              <a:rPr lang="de-CH" sz="2600"/>
              <a:t>		</a:t>
            </a:r>
            <a:r>
              <a:rPr lang="de-CH" sz="2600"/>
              <a:t>&gt; Einfache Wortwahl (Vorsicht Fach- und Fremdwörter) 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Sprachlicher Ausdruck	</a:t>
            </a:r>
            <a:br>
              <a:rPr lang="de-CH"/>
            </a:br>
            <a:r>
              <a:rPr lang="de-CH"/>
              <a:t>		</a:t>
            </a:r>
            <a:r>
              <a:rPr lang="de-CH" sz="2400"/>
              <a:t>&gt; Aussprache, Tempo, Lautstärke, Klangfarbe, Betonung,</a:t>
            </a:r>
            <a:br>
              <a:rPr lang="de-CH" sz="2400"/>
            </a:br>
            <a:r>
              <a:rPr lang="de-CH" sz="2400"/>
              <a:t>           Pausen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Non-Verbale Kommunikatio</a:t>
            </a:r>
            <a:r>
              <a:rPr lang="de-CH"/>
              <a:t>n </a:t>
            </a:r>
            <a:br>
              <a:rPr lang="de-CH"/>
            </a:br>
            <a:r>
              <a:rPr lang="de-CH"/>
              <a:t>		</a:t>
            </a:r>
            <a:r>
              <a:rPr lang="de-CH" sz="2400"/>
              <a:t>&gt; Mimik, Gestik, Körperhaltung, Augenkontakt,</a:t>
            </a:r>
            <a:br>
              <a:rPr lang="de-CH" sz="2400"/>
            </a:br>
            <a:r>
              <a:rPr lang="de-CH" sz="2400"/>
              <a:t>		   Distanzverhalten</a:t>
            </a:r>
            <a:endParaRPr/>
          </a:p>
          <a:p>
            <a:pPr indent="-1397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93" name="Google Shape;293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>
                <a:solidFill>
                  <a:srgbClr val="888888"/>
                </a:solidFill>
              </a:rPr>
              <a:t>09.02.2023</a:t>
            </a:r>
            <a:endParaRPr>
              <a:solidFill>
                <a:srgbClr val="888888"/>
              </a:solidFill>
            </a:endParaRPr>
          </a:p>
        </p:txBody>
      </p:sp>
      <p:sp>
        <p:nvSpPr>
          <p:cNvPr id="294" name="Google Shape;294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>
                <a:solidFill>
                  <a:srgbClr val="888888"/>
                </a:solidFill>
              </a:rPr>
              <a:t>Swiss Karatedo Renmei SKR</a:t>
            </a:r>
            <a:endParaRPr>
              <a:solidFill>
                <a:srgbClr val="888888"/>
              </a:solidFill>
            </a:endParaRPr>
          </a:p>
        </p:txBody>
      </p:sp>
      <p:sp>
        <p:nvSpPr>
          <p:cNvPr id="295" name="Google Shape;295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6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Korrekturen</a:t>
            </a:r>
            <a:endParaRPr/>
          </a:p>
        </p:txBody>
      </p:sp>
      <p:sp>
        <p:nvSpPr>
          <p:cNvPr id="301" name="Google Shape;301;p36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12419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Was: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Das Wesentliche (Schwerpunkte )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Weg zum Ziel (nicht Ziel) formulieren </a:t>
            </a:r>
            <a:endParaRPr/>
          </a:p>
          <a:p>
            <a:pPr indent="0" lvl="1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CH"/>
              <a:t>     Bsp. « stärker bewegen»….was konkret?</a:t>
            </a:r>
            <a:endParaRPr/>
          </a:p>
          <a:p>
            <a:pPr indent="-312419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Wie: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Respektvoll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Ressourcenorientiert (du kannst….) 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Inhalt/Technik erfahren lassen (Eigenwahrnehmung), 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Verbal, taktil, visuell… 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Kurz und präzise</a:t>
            </a:r>
            <a:endParaRPr/>
          </a:p>
          <a:p>
            <a:pPr indent="-312419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¬"/>
            </a:pPr>
            <a:r>
              <a:rPr lang="de-CH"/>
              <a:t>Wozu: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Motivationssteigernd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Gesundheit</a:t>
            </a:r>
            <a:endParaRPr/>
          </a:p>
          <a:p>
            <a:pPr indent="-262889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Char char="¬"/>
            </a:pPr>
            <a:r>
              <a:rPr lang="de-CH"/>
              <a:t>Klarheit für Technik</a:t>
            </a:r>
            <a:endParaRPr/>
          </a:p>
          <a:p>
            <a:pPr indent="-17018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302" name="Google Shape;302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303" name="Google Shape;303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304" name="Google Shape;304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7"/>
          <p:cNvSpPr txBox="1"/>
          <p:nvPr>
            <p:ph type="ctrTitle"/>
          </p:nvPr>
        </p:nvSpPr>
        <p:spPr>
          <a:xfrm>
            <a:off x="642909" y="2071678"/>
            <a:ext cx="8087732" cy="20493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1935"/>
              <a:buFont typeface="Calibri"/>
              <a:buNone/>
            </a:pPr>
            <a:r>
              <a:rPr lang="de-CH"/>
              <a:t>Herzlichen Dank für die Aufmerksamkeit</a:t>
            </a:r>
            <a:br>
              <a:rPr lang="de-CH"/>
            </a:br>
            <a:br>
              <a:rPr lang="de-CH"/>
            </a:br>
            <a:endParaRPr sz="3100"/>
          </a:p>
        </p:txBody>
      </p:sp>
      <p:sp>
        <p:nvSpPr>
          <p:cNvPr id="310" name="Google Shape;310;p37"/>
          <p:cNvSpPr txBox="1"/>
          <p:nvPr>
            <p:ph idx="1" type="subTitle"/>
          </p:nvPr>
        </p:nvSpPr>
        <p:spPr>
          <a:xfrm>
            <a:off x="638827" y="3582444"/>
            <a:ext cx="8362328" cy="2056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311" name="Google Shape;311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312" name="Google Shape;312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sp>
        <p:nvSpPr>
          <p:cNvPr id="313" name="Google Shape;313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pic>
        <p:nvPicPr>
          <p:cNvPr id="314" name="Google Shape;314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08100" y="3721516"/>
            <a:ext cx="2884487" cy="1929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03925" y="3765550"/>
            <a:ext cx="2419350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\FILESVR\user\fmgruppe\MUNC\Desktop\Karate-schools.jpg" id="316" name="Google Shape;316;p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8460" y="895546"/>
            <a:ext cx="9172460" cy="6076753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37"/>
          <p:cNvSpPr txBox="1"/>
          <p:nvPr/>
        </p:nvSpPr>
        <p:spPr>
          <a:xfrm>
            <a:off x="5489755" y="1282699"/>
            <a:ext cx="3527245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CH" sz="60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ES WIRD NICHT LEICHTER.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CH" sz="60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DU WIRST BESSER.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822"/>
                                        <p:tgtEl>
                                          <p:spTgt spid="3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22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8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Quellen</a:t>
            </a:r>
            <a:endParaRPr/>
          </a:p>
        </p:txBody>
      </p:sp>
      <p:sp>
        <p:nvSpPr>
          <p:cNvPr id="323" name="Google Shape;323;p38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Thomas Hertig, Orientierungswissen: Trainings- und Bewegungslehre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Nicolas Gumpert, Medizin Online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Renate Lauper, Spiraldynamik®, Fachdidaktik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Jost Hegner, Arturo Hotz, Hansruedi Kunz, «Erfolgreich trainieren»: Akademischer Sportverband Zürich  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¬"/>
            </a:pPr>
            <a:r>
              <a:rPr lang="de-CH" sz="2800"/>
              <a:t>Jürgen Weineck, Optimales Training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</p:txBody>
      </p:sp>
      <p:sp>
        <p:nvSpPr>
          <p:cNvPr id="324" name="Google Shape;324;p3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325" name="Google Shape;325;p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326" name="Google Shape;326;p3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Begriffe</a:t>
            </a:r>
            <a:endParaRPr/>
          </a:p>
        </p:txBody>
      </p:sp>
      <p:sp>
        <p:nvSpPr>
          <p:cNvPr id="109" name="Google Shape;109;p15"/>
          <p:cNvSpPr txBox="1"/>
          <p:nvPr>
            <p:ph idx="1" type="body"/>
          </p:nvPr>
        </p:nvSpPr>
        <p:spPr>
          <a:xfrm>
            <a:off x="457200" y="1600200"/>
            <a:ext cx="8686800" cy="48397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Trainingslehre: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</a:pPr>
            <a:r>
              <a:rPr lang="de-CH" sz="1800"/>
              <a:t>Wissen vermitteln, wie ein sportliches Training durchzuführen ist, um Leistungssteigerung und/oder Gesundheit bzw. Fitness zu erlangen/erhalten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Bewegungslehre: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</a:pPr>
            <a:r>
              <a:rPr lang="de-CH" sz="1800"/>
              <a:t>Vermittlung der Bewegung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Didaktik: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</a:pPr>
            <a:r>
              <a:rPr lang="de-CH" sz="1800"/>
              <a:t>Theorie und Praxis des Lehrens und Lernens (Lehr- und Lernkunst)</a:t>
            </a:r>
            <a:endParaRPr sz="1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Methodik: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</a:pPr>
            <a:r>
              <a:rPr lang="de-CH" sz="1800"/>
              <a:t>Praktisches Verfahren des Lehrens und Lernens (WIE bringe ich bei, lerne ich)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¬"/>
            </a:pPr>
            <a:r>
              <a:rPr lang="de-CH" sz="2600"/>
              <a:t>Pädagogik:</a:t>
            </a:r>
            <a:endParaRPr/>
          </a:p>
          <a:p>
            <a:pPr indent="-285750" lvl="1" marL="74295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¬"/>
            </a:pPr>
            <a:r>
              <a:rPr lang="de-CH" sz="1800"/>
              <a:t>Theorie und Praxis von Bildung und Erziehung</a:t>
            </a:r>
            <a:endParaRPr/>
          </a:p>
        </p:txBody>
      </p:sp>
      <p:sp>
        <p:nvSpPr>
          <p:cNvPr id="110" name="Google Shape;110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11" name="Google Shape;111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  <p:sp>
        <p:nvSpPr>
          <p:cNvPr id="112" name="Google Shape;11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Sportmotorische Fähigkeiten</a:t>
            </a:r>
            <a:endParaRPr/>
          </a:p>
        </p:txBody>
      </p:sp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457200" y="16891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Kraft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Ausdauer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Schnelligkeit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Beweglichkeit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Koordination</a:t>
            </a:r>
            <a:endParaRPr/>
          </a:p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Arten der Kraft</a:t>
            </a:r>
            <a:endParaRPr/>
          </a:p>
        </p:txBody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457200" y="1600200"/>
            <a:ext cx="8229600" cy="4159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Maximalkraft (statisch – dynamisch)  	             </a:t>
            </a:r>
            <a:r>
              <a:rPr lang="de-CH" sz="2000"/>
              <a:t>Abhängig von folgenden Komponenten:</a:t>
            </a:r>
            <a:br>
              <a:rPr lang="de-CH" sz="2000"/>
            </a:br>
            <a:r>
              <a:rPr lang="de-CH" sz="2000"/>
              <a:t>		&gt; physiologischer Muskelquerschnitt</a:t>
            </a:r>
            <a:br>
              <a:rPr lang="de-CH" sz="2000"/>
            </a:br>
            <a:r>
              <a:rPr lang="de-CH" sz="2000"/>
              <a:t>		&gt; intermuskuläre Koordination</a:t>
            </a:r>
            <a:br>
              <a:rPr lang="de-CH" sz="2000"/>
            </a:br>
            <a:r>
              <a:rPr lang="de-CH" sz="2000"/>
              <a:t>		&gt; intramuskuläre Koordination</a:t>
            </a:r>
            <a:endParaRPr sz="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Schnellkraft 					 	             </a:t>
            </a:r>
            <a:br>
              <a:rPr lang="de-CH"/>
            </a:br>
            <a:r>
              <a:rPr lang="de-CH" sz="2000"/>
              <a:t>Abhängig u.a. von Maximalkraft, Startkraft und Explosivkraft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Kraftausdauer (Schnellkraftausdauer)   	        </a:t>
            </a:r>
            <a:r>
              <a:rPr lang="de-CH" sz="2000"/>
              <a:t>Abhängig von Ausdauerfähigkeit	</a:t>
            </a:r>
            <a:endParaRPr/>
          </a:p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Arten der Ausdauer</a:t>
            </a:r>
            <a:endParaRPr/>
          </a:p>
        </p:txBody>
      </p:sp>
      <p:sp>
        <p:nvSpPr>
          <p:cNvPr id="136" name="Google Shape;136;p18"/>
          <p:cNvSpPr txBox="1"/>
          <p:nvPr>
            <p:ph idx="1" type="body"/>
          </p:nvPr>
        </p:nvSpPr>
        <p:spPr>
          <a:xfrm>
            <a:off x="457200" y="1600200"/>
            <a:ext cx="8229600" cy="4159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Allgemeine Ausdauer		            	             </a:t>
            </a:r>
            <a:br>
              <a:rPr lang="de-CH"/>
            </a:br>
            <a:r>
              <a:rPr lang="de-CH" sz="2000"/>
              <a:t>Limitiert durch das Herz-Kreislauf-Atmungssystem (maximale                                                              Sauerstoffaufnahme)				                            	</a:t>
            </a:r>
            <a:endParaRPr sz="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Aerobe Ausdauer				 	             </a:t>
            </a:r>
            <a:br>
              <a:rPr lang="de-CH"/>
            </a:br>
            <a:r>
              <a:rPr lang="de-CH" sz="2000"/>
              <a:t>Es steht ausreichend Sauerstoff zur oxydativen Verbrennung der Energieträger zur Verfügung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Anaerobe Ausdauer				  	        </a:t>
            </a:r>
            <a:br>
              <a:rPr lang="de-CH"/>
            </a:br>
            <a:r>
              <a:rPr lang="de-CH" sz="2000"/>
              <a:t>Die Sauerstoffzufuhr zur oxydativen Verbrennung ist unzureichend	</a:t>
            </a:r>
            <a:endParaRPr/>
          </a:p>
        </p:txBody>
      </p:sp>
      <p:sp>
        <p:nvSpPr>
          <p:cNvPr id="137" name="Google Shape;13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38" name="Google Shape;13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39" name="Google Shape;13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Arten der Schnelligkeit</a:t>
            </a:r>
            <a:endParaRPr/>
          </a:p>
        </p:txBody>
      </p:sp>
      <p:sp>
        <p:nvSpPr>
          <p:cNvPr id="145" name="Google Shape;145;p19"/>
          <p:cNvSpPr txBox="1"/>
          <p:nvPr>
            <p:ph idx="1" type="body"/>
          </p:nvPr>
        </p:nvSpPr>
        <p:spPr>
          <a:xfrm>
            <a:off x="457200" y="1600200"/>
            <a:ext cx="8229600" cy="4159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Zyklische Schnelligkeit		            	             </a:t>
            </a:r>
            <a:br>
              <a:rPr lang="de-CH"/>
            </a:br>
            <a:r>
              <a:rPr lang="de-CH" sz="2000"/>
              <a:t>Folge von motorischen Aktionen (z.B. Laufen)                                       	</a:t>
            </a:r>
            <a:endParaRPr sz="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Azyklische Schnelligkeit			 	             </a:t>
            </a:r>
            <a:r>
              <a:rPr lang="de-CH" sz="2000"/>
              <a:t>Motorische Einzelaktion (z.B. Wurf)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Bewegungsschnelligkeit			  	        </a:t>
            </a:r>
            <a:br>
              <a:rPr lang="de-CH"/>
            </a:br>
            <a:r>
              <a:rPr lang="de-CH" sz="2000"/>
              <a:t>Basierend auf das Koordinations- und Kraftvermögen (Muskelquerschnitt)</a:t>
            </a:r>
            <a:r>
              <a:rPr lang="de-CH" sz="1400"/>
              <a:t> 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Reaktionsgeschwindigkeit 		          </a:t>
            </a:r>
            <a:br>
              <a:rPr lang="de-CH"/>
            </a:br>
            <a:r>
              <a:rPr lang="de-CH" sz="2000"/>
              <a:t>Abhängig vom ZNS – optisch, akustisch und taktil</a:t>
            </a:r>
            <a:endParaRPr/>
          </a:p>
        </p:txBody>
      </p:sp>
      <p:sp>
        <p:nvSpPr>
          <p:cNvPr id="146" name="Google Shape;14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47" name="Google Shape;14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48" name="Google Shape;14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Arten der Beweglichkeit</a:t>
            </a:r>
            <a:endParaRPr/>
          </a:p>
        </p:txBody>
      </p:sp>
      <p:sp>
        <p:nvSpPr>
          <p:cNvPr id="154" name="Google Shape;154;p20"/>
          <p:cNvSpPr txBox="1"/>
          <p:nvPr>
            <p:ph idx="1" type="body"/>
          </p:nvPr>
        </p:nvSpPr>
        <p:spPr>
          <a:xfrm>
            <a:off x="457200" y="1600200"/>
            <a:ext cx="8229600" cy="4159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Allgemeine Beweglichkeit		            	             </a:t>
            </a:r>
            <a:br>
              <a:rPr lang="de-CH"/>
            </a:br>
            <a:r>
              <a:rPr lang="de-CH" sz="2000"/>
              <a:t>Die Beweglichkeit in den wichtigsten Gelenksystemen ist auf einem ausreichend entwickelten Niveau                                       	</a:t>
            </a:r>
            <a:endParaRPr sz="800"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Spezielle Beweglichkeit			 	             </a:t>
            </a:r>
            <a:br>
              <a:rPr lang="de-CH"/>
            </a:br>
            <a:r>
              <a:rPr lang="de-CH" sz="2000"/>
              <a:t>Die Beweglichkeit bezieht sich auf ein spezielles Gelenk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Aktive Beweglichkeit			  	        </a:t>
            </a:r>
            <a:br>
              <a:rPr lang="de-CH"/>
            </a:br>
            <a:r>
              <a:rPr lang="de-CH" sz="2000"/>
              <a:t>Die grösstmögliche Bewegungsamplitude (Ausschlag) in einem Gelenk</a:t>
            </a:r>
            <a:r>
              <a:rPr lang="de-CH" sz="1400"/>
              <a:t> </a:t>
            </a:r>
            <a:endParaRPr/>
          </a:p>
        </p:txBody>
      </p:sp>
      <p:sp>
        <p:nvSpPr>
          <p:cNvPr id="155" name="Google Shape;155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56" name="Google Shape;156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57" name="Google Shape;157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e-CH"/>
              <a:t>Arten der Koordinative Fähigkeiten</a:t>
            </a:r>
            <a:endParaRPr/>
          </a:p>
        </p:txBody>
      </p:sp>
      <p:sp>
        <p:nvSpPr>
          <p:cNvPr id="163" name="Google Shape;163;p21"/>
          <p:cNvSpPr txBox="1"/>
          <p:nvPr>
            <p:ph idx="1" type="body"/>
          </p:nvPr>
        </p:nvSpPr>
        <p:spPr>
          <a:xfrm>
            <a:off x="457200" y="1600200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Reaktionsfähigkeit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Umstellungsfähigkeit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Orientierungsfähigkeit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Differenzierungsfähigkeit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Kopplungsfähigkeit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Gleichgewichtsfähigkeit</a:t>
            </a:r>
            <a:endParaRPr/>
          </a:p>
          <a:p>
            <a:pPr indent="-342900" lvl="0" marL="34290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¬"/>
            </a:pPr>
            <a:r>
              <a:rPr lang="de-CH"/>
              <a:t>Rhythmisierungsfähigkeit</a:t>
            </a:r>
            <a:endParaRPr/>
          </a:p>
        </p:txBody>
      </p:sp>
      <p:sp>
        <p:nvSpPr>
          <p:cNvPr id="164" name="Google Shape;164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09.02.2023</a:t>
            </a:r>
            <a:endParaRPr/>
          </a:p>
        </p:txBody>
      </p:sp>
      <p:sp>
        <p:nvSpPr>
          <p:cNvPr id="165" name="Google Shape;165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CH"/>
              <a:t>Swiss Karatedo Renmei SKR</a:t>
            </a:r>
            <a:endParaRPr/>
          </a:p>
        </p:txBody>
      </p:sp>
      <p:sp>
        <p:nvSpPr>
          <p:cNvPr id="166" name="Google Shape;166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CH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Larissa-Design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arissa-Design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