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304" r:id="rId4"/>
    <p:sldId id="303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3" r:id="rId13"/>
    <p:sldId id="318" r:id="rId14"/>
    <p:sldId id="319" r:id="rId15"/>
    <p:sldId id="320" r:id="rId16"/>
    <p:sldId id="312" r:id="rId17"/>
    <p:sldId id="314" r:id="rId18"/>
    <p:sldId id="315" r:id="rId19"/>
    <p:sldId id="316" r:id="rId20"/>
    <p:sldId id="302" r:id="rId2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B050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 snapToGrid="0"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31C2A-46C5-484F-9DFA-33D4437CD3FE}" type="datetimeFigureOut">
              <a:rPr lang="de-DE" smtClean="0"/>
              <a:pPr/>
              <a:t>08.06.2013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0D69E-8653-4D8B-B258-9D31F6876023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1946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F338-5D64-48F5-A725-02891A5A73A8}" type="datetime1">
              <a:rPr lang="de-DE" smtClean="0"/>
              <a:t>08.06.2013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Swiss </a:t>
            </a:r>
            <a:r>
              <a:rPr lang="de-CH" dirty="0" err="1" smtClean="0"/>
              <a:t>Karatedo</a:t>
            </a:r>
            <a:r>
              <a:rPr lang="de-CH" dirty="0" smtClean="0"/>
              <a:t> </a:t>
            </a:r>
            <a:r>
              <a:rPr lang="de-CH" dirty="0" err="1" smtClean="0"/>
              <a:t>Renmei</a:t>
            </a:r>
            <a:r>
              <a:rPr lang="de-CH" dirty="0" smtClean="0"/>
              <a:t> SKR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4A39E-E763-489B-A4C8-D0B5E949C794}" type="datetime1">
              <a:rPr lang="de-DE" smtClean="0"/>
              <a:t>08.06.2013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Swiss Karatedo Renmei SKR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745EC-6259-4A3B-A4BB-67A91F1BFB6E}" type="datetime1">
              <a:rPr lang="de-DE" smtClean="0"/>
              <a:t>08.06.2013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Swiss Karatedo Renmei SKR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>
            <a:lvl1pPr>
              <a:spcBef>
                <a:spcPts val="900"/>
              </a:spcBef>
              <a:buFont typeface="Symbol" pitchFamily="18" charset="2"/>
              <a:buChar char=""/>
              <a:defRPr/>
            </a:lvl1pPr>
            <a:lvl2pPr>
              <a:spcBef>
                <a:spcPts val="300"/>
              </a:spcBef>
              <a:buFont typeface="Symbol" pitchFamily="18" charset="2"/>
              <a:buChar char=""/>
              <a:defRPr sz="2400"/>
            </a:lvl2pPr>
            <a:lvl3pPr>
              <a:buFont typeface="Symbol" pitchFamily="18" charset="2"/>
              <a:buChar char=""/>
              <a:defRPr/>
            </a:lvl3pPr>
            <a:lvl4pPr>
              <a:buFont typeface="Symbol" pitchFamily="18" charset="2"/>
              <a:buChar char=""/>
              <a:defRPr/>
            </a:lvl4pPr>
            <a:lvl5pPr>
              <a:buFont typeface="Symbol" pitchFamily="18" charset="2"/>
              <a:buChar char=""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48AC-32D8-48F3-BD16-70CE670401FF}" type="datetime1">
              <a:rPr lang="de-DE" smtClean="0"/>
              <a:t>08.06.2013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Swiss </a:t>
            </a:r>
            <a:r>
              <a:rPr lang="de-CH" dirty="0" err="1" smtClean="0"/>
              <a:t>Karatedo</a:t>
            </a:r>
            <a:r>
              <a:rPr lang="de-CH" dirty="0" smtClean="0"/>
              <a:t> </a:t>
            </a:r>
            <a:r>
              <a:rPr lang="de-CH" dirty="0" err="1" smtClean="0"/>
              <a:t>Renmei</a:t>
            </a:r>
            <a:r>
              <a:rPr lang="de-CH" dirty="0" smtClean="0"/>
              <a:t> SKR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9B0A7-AB2D-407B-BC44-DC6303A87CE3}" type="datetime1">
              <a:rPr lang="de-DE" smtClean="0"/>
              <a:t>08.06.2013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Swiss </a:t>
            </a:r>
            <a:r>
              <a:rPr lang="de-CH" dirty="0" err="1" smtClean="0"/>
              <a:t>Karatedo</a:t>
            </a:r>
            <a:r>
              <a:rPr lang="de-CH" dirty="0" smtClean="0"/>
              <a:t> </a:t>
            </a:r>
            <a:r>
              <a:rPr lang="de-CH" dirty="0" err="1" smtClean="0"/>
              <a:t>Renmei</a:t>
            </a:r>
            <a:r>
              <a:rPr lang="de-CH" dirty="0" smtClean="0"/>
              <a:t> SKR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B0799-18D6-4523-B35D-231ED6325AE2}" type="datetime1">
              <a:rPr lang="de-DE" smtClean="0"/>
              <a:t>08.06.2013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Swiss </a:t>
            </a:r>
            <a:r>
              <a:rPr lang="de-CH" dirty="0" err="1" smtClean="0"/>
              <a:t>Karatedo</a:t>
            </a:r>
            <a:r>
              <a:rPr lang="de-CH" dirty="0" smtClean="0"/>
              <a:t> </a:t>
            </a:r>
            <a:r>
              <a:rPr lang="de-CH" dirty="0" err="1" smtClean="0"/>
              <a:t>Renmei</a:t>
            </a:r>
            <a:r>
              <a:rPr lang="de-CH" dirty="0" smtClean="0"/>
              <a:t> SKR</a:t>
            </a:r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838F-A479-412F-8E04-999DD8C16393}" type="datetime1">
              <a:rPr lang="de-DE" smtClean="0"/>
              <a:t>08.06.2013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Swiss </a:t>
            </a:r>
            <a:r>
              <a:rPr lang="de-CH" dirty="0" err="1" smtClean="0"/>
              <a:t>Karatedo</a:t>
            </a:r>
            <a:r>
              <a:rPr lang="de-CH" dirty="0" smtClean="0"/>
              <a:t> </a:t>
            </a:r>
            <a:r>
              <a:rPr lang="de-CH" dirty="0" err="1" smtClean="0"/>
              <a:t>Renmei</a:t>
            </a:r>
            <a:r>
              <a:rPr lang="de-CH" dirty="0" smtClean="0"/>
              <a:t> SKR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0825-7B70-4AD6-A61E-7EC39A3E42D2}" type="datetime1">
              <a:rPr lang="de-DE" smtClean="0"/>
              <a:t>08.06.2013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Swiss Karatedo Renmei SKR</a:t>
            </a:r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0295A-48E2-418D-B521-2D962EB987DB}" type="datetime1">
              <a:rPr lang="de-DE" smtClean="0"/>
              <a:t>08.06.2013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Swiss Karatedo Renmei SKR</a:t>
            </a:r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2E20-BBE9-44EF-9613-3C1FD52F65CC}" type="datetime1">
              <a:rPr lang="de-DE" smtClean="0"/>
              <a:t>08.06.2013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Swiss Karatedo Renmei SKR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AE812-24E1-45B5-8683-EAB0EF9D3C23}" type="datetime1">
              <a:rPr lang="de-DE" smtClean="0"/>
              <a:t>08.06.2013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Swiss Karatedo Renmei SKR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589546"/>
            <a:ext cx="8229600" cy="8280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50E45-DA06-4709-80C9-D8AA8810D301}" type="datetime1">
              <a:rPr lang="de-DE" smtClean="0"/>
              <a:t>08.06.2013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CH" dirty="0" smtClean="0"/>
              <a:t>Swiss </a:t>
            </a:r>
            <a:r>
              <a:rPr lang="de-CH" dirty="0" err="1" smtClean="0"/>
              <a:t>Karatedo</a:t>
            </a:r>
            <a:r>
              <a:rPr lang="de-CH" dirty="0" smtClean="0"/>
              <a:t> </a:t>
            </a:r>
            <a:r>
              <a:rPr lang="de-CH" dirty="0" err="1" smtClean="0"/>
              <a:t>Renmei</a:t>
            </a:r>
            <a:r>
              <a:rPr lang="de-CH" dirty="0" smtClean="0"/>
              <a:t> SKR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8F944-795C-4299-BF9B-5AF200FA1944}" type="slidenum">
              <a:rPr lang="de-CH" smtClean="0"/>
              <a:pPr/>
              <a:t>‹Nr.›</a:t>
            </a:fld>
            <a:endParaRPr lang="de-CH"/>
          </a:p>
        </p:txBody>
      </p:sp>
      <p:cxnSp>
        <p:nvCxnSpPr>
          <p:cNvPr id="9" name="Gerade Verbindung 8"/>
          <p:cNvCxnSpPr/>
          <p:nvPr/>
        </p:nvCxnSpPr>
        <p:spPr>
          <a:xfrm>
            <a:off x="422474" y="1338247"/>
            <a:ext cx="8712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Logo_SKR_gros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6994" y="48419"/>
            <a:ext cx="3217480" cy="650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Symbol" pitchFamily="18" charset="2"/>
        <a:buChar char="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Symbol" pitchFamily="18" charset="2"/>
        <a:buChar char="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Symbol" pitchFamily="18" charset="2"/>
        <a:buChar char="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Symbol" pitchFamily="18" charset="2"/>
        <a:buChar char="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Symbol" pitchFamily="18" charset="2"/>
        <a:buChar char="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//commons.wikimedia.org/wiki/File:Itosu_Anko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//commons.wikimedia.org/wiki/File:Funakoshi.jp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//commons.wikimedia.org/wiki/File:Maestro_Masatoshi_Nakayama.jp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//upload.wikimedia.org/wikipedia/commons/0/05/Nahate_en.jpg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//upload.wikimedia.org/wikipedia/commons/6/62/Tomarite_en.jp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//upload.wikimedia.org/wikipedia/commons/2/25/KarateStammbaum.sv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fbv8LNgwa6U" TargetMode="External"/><Relationship Id="rId13" Type="http://schemas.openxmlformats.org/officeDocument/2006/relationships/hyperlink" Target="http://www.youtube.com/watch?v=zN85i_741AI" TargetMode="External"/><Relationship Id="rId18" Type="http://schemas.openxmlformats.org/officeDocument/2006/relationships/hyperlink" Target="http://www.youtube.com/watch?v=W0Ryd9Kbvs4" TargetMode="External"/><Relationship Id="rId3" Type="http://schemas.openxmlformats.org/officeDocument/2006/relationships/hyperlink" Target="http://www.youtube.com/watch?v=EUlC4URsnmg" TargetMode="External"/><Relationship Id="rId7" Type="http://schemas.openxmlformats.org/officeDocument/2006/relationships/hyperlink" Target="http://www.youtube.com/watch?v=ut8IZI7c510" TargetMode="External"/><Relationship Id="rId12" Type="http://schemas.openxmlformats.org/officeDocument/2006/relationships/hyperlink" Target="http://www.youtube.com/watch?v=NXcNWD-CD-s" TargetMode="External"/><Relationship Id="rId17" Type="http://schemas.openxmlformats.org/officeDocument/2006/relationships/hyperlink" Target="http://www.youtube.com/watch?v=Ox7rJiM6zFw" TargetMode="External"/><Relationship Id="rId2" Type="http://schemas.openxmlformats.org/officeDocument/2006/relationships/hyperlink" Target="http://www.youtube.com/watch?v=YNrslr9LWIw" TargetMode="External"/><Relationship Id="rId16" Type="http://schemas.openxmlformats.org/officeDocument/2006/relationships/hyperlink" Target="http://www.youtube.com/watch?v=rttTOKBNx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gpmfohoeFtA" TargetMode="External"/><Relationship Id="rId11" Type="http://schemas.openxmlformats.org/officeDocument/2006/relationships/hyperlink" Target="http://www.youtube.com/watch?v=2P6Pl4mlJZY" TargetMode="External"/><Relationship Id="rId5" Type="http://schemas.openxmlformats.org/officeDocument/2006/relationships/hyperlink" Target="http://www.youtube.com/watch?v=jH9TDqeAPFA" TargetMode="External"/><Relationship Id="rId15" Type="http://schemas.openxmlformats.org/officeDocument/2006/relationships/hyperlink" Target="http://www.youtube.com/watch?v=-H1BEwNwIgY" TargetMode="External"/><Relationship Id="rId10" Type="http://schemas.openxmlformats.org/officeDocument/2006/relationships/hyperlink" Target="http://www.youtube.com/watch?v=qNj_CQtglPc" TargetMode="External"/><Relationship Id="rId19" Type="http://schemas.openxmlformats.org/officeDocument/2006/relationships/hyperlink" Target="http://www.youtube.com/watch?v=M62TaKXQQjI" TargetMode="External"/><Relationship Id="rId4" Type="http://schemas.openxmlformats.org/officeDocument/2006/relationships/hyperlink" Target="http://www.youtube.com/watch?v=P6Oi7ACsh_c" TargetMode="External"/><Relationship Id="rId9" Type="http://schemas.openxmlformats.org/officeDocument/2006/relationships/hyperlink" Target="http://www.youtube.com/watch?v=PL-qEPUDBlI" TargetMode="External"/><Relationship Id="rId14" Type="http://schemas.openxmlformats.org/officeDocument/2006/relationships/hyperlink" Target="http://www.youtube.com/watch?v=7LtlVHFRZxY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h/url?sa=i&amp;source=images&amp;cd=&amp;cad=rja&amp;docid=y-E_-JavLyRMkM&amp;tbnid=zlhepl89Bs3IDM:&amp;ved=0CAgQjRwwAA&amp;url=http://www.mmacombatcyprus.com/techniques_of_pankration_for_adu.htm&amp;ei=dM6xUaz_DLSO7QafyYGQCg&amp;psig=AFQjCNHzlvGt6pHcBJ7ABxVHCyX1JAKyYw&amp;ust=137069362025486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//commons.wikimedia.org/wiki/File:Vrksasana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2909" y="2071678"/>
            <a:ext cx="8087732" cy="2049385"/>
          </a:xfrm>
        </p:spPr>
        <p:txBody>
          <a:bodyPr>
            <a:normAutofit/>
          </a:bodyPr>
          <a:lstStyle/>
          <a:p>
            <a:r>
              <a:rPr lang="de-CH" dirty="0" smtClean="0"/>
              <a:t>5. Modul Trainerausbildung SKR</a:t>
            </a:r>
            <a:br>
              <a:rPr lang="de-CH" dirty="0" smtClean="0"/>
            </a:br>
            <a:r>
              <a:rPr lang="de-CH" dirty="0" smtClean="0"/>
              <a:t/>
            </a:r>
            <a:br>
              <a:rPr lang="de-CH" dirty="0" smtClean="0"/>
            </a:br>
            <a:endParaRPr lang="de-CH" sz="31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38827" y="3582444"/>
            <a:ext cx="8362328" cy="2056355"/>
          </a:xfrm>
        </p:spPr>
        <p:txBody>
          <a:bodyPr/>
          <a:lstStyle/>
          <a:p>
            <a:r>
              <a:rPr lang="de-CH" dirty="0" smtClean="0"/>
              <a:t>Geschichte des SKR-Karate</a:t>
            </a:r>
          </a:p>
          <a:p>
            <a:r>
              <a:rPr lang="de-CH" dirty="0" smtClean="0"/>
              <a:t>Entwicklung des Karate-Do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2564-3F65-466F-BAC0-4902FC2B51D9}" type="datetime1">
              <a:rPr lang="de-DE" smtClean="0"/>
              <a:t>08.06.2013</a:t>
            </a:fld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Swiss Karatedo Renmei SKR</a:t>
            </a:r>
            <a:endParaRPr lang="de-C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Entwicklung auf Okinawa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CH" sz="2600" dirty="0" smtClean="0"/>
              <a:t>Waffenverbot durch </a:t>
            </a:r>
            <a:r>
              <a:rPr lang="de-CH" sz="2600" dirty="0" err="1" smtClean="0"/>
              <a:t>Ryûkyû</a:t>
            </a:r>
            <a:r>
              <a:rPr lang="de-CH" sz="2600" dirty="0" smtClean="0"/>
              <a:t>-König </a:t>
            </a:r>
            <a:r>
              <a:rPr lang="de-CH" sz="2600" i="1" dirty="0" err="1" smtClean="0"/>
              <a:t>Sho-Hashi</a:t>
            </a:r>
            <a:r>
              <a:rPr lang="de-CH" sz="2600" i="1" dirty="0" smtClean="0"/>
              <a:t> </a:t>
            </a:r>
            <a:r>
              <a:rPr lang="de-CH" sz="2600" dirty="0" smtClean="0"/>
              <a:t>(1429 n.Chr.)</a:t>
            </a:r>
          </a:p>
          <a:p>
            <a:r>
              <a:rPr lang="de-CH" sz="2600" dirty="0" smtClean="0"/>
              <a:t>Invasion durch jap. </a:t>
            </a:r>
            <a:r>
              <a:rPr lang="de-CH" sz="2600" dirty="0" err="1" smtClean="0"/>
              <a:t>Shimazu</a:t>
            </a:r>
            <a:r>
              <a:rPr lang="de-CH" sz="2600" dirty="0" smtClean="0"/>
              <a:t> (1609 n.Chr.), Verschärfung des Waffen- und Selbstverteidigungsverbots</a:t>
            </a:r>
          </a:p>
          <a:p>
            <a:r>
              <a:rPr lang="de-CH" sz="2600" dirty="0" smtClean="0"/>
              <a:t>Verstärkung der Technik und des Selbstverteidigungsaspekts</a:t>
            </a:r>
          </a:p>
          <a:p>
            <a:r>
              <a:rPr lang="de-CH" sz="2600" dirty="0" smtClean="0"/>
              <a:t>Kampfkunstexperten üben im Geheimen (</a:t>
            </a:r>
            <a:r>
              <a:rPr lang="de-DE" sz="2600" i="1" dirty="0" err="1"/>
              <a:t>Kikotsu</a:t>
            </a:r>
            <a:r>
              <a:rPr lang="de-DE" sz="2600" dirty="0"/>
              <a:t> </a:t>
            </a:r>
            <a:r>
              <a:rPr lang="de-DE" sz="2600" dirty="0" smtClean="0"/>
              <a:t>Anwendung nur für Verteidigung von Okinawa)</a:t>
            </a:r>
          </a:p>
          <a:p>
            <a:r>
              <a:rPr lang="de-DE" sz="2600" dirty="0" smtClean="0"/>
              <a:t>Kata als wichtigste Überlieferungsquelle von Technik und Taktik</a:t>
            </a:r>
          </a:p>
          <a:p>
            <a:r>
              <a:rPr lang="de-DE" sz="2600" dirty="0" smtClean="0"/>
              <a:t>Kunst wird </a:t>
            </a:r>
            <a:r>
              <a:rPr lang="de-DE" sz="2600" i="1" dirty="0" smtClean="0"/>
              <a:t>Okinawa-</a:t>
            </a:r>
            <a:r>
              <a:rPr lang="de-DE" sz="2600" i="1" dirty="0" err="1" smtClean="0"/>
              <a:t>Te</a:t>
            </a:r>
            <a:r>
              <a:rPr lang="de-DE" sz="2600" dirty="0" smtClean="0"/>
              <a:t> genannt: Effizient, extrem stark, muss Samurai-Ritterrüstung durchschlagen können</a:t>
            </a:r>
          </a:p>
          <a:p>
            <a:r>
              <a:rPr lang="de-CH" sz="2600" i="1" dirty="0" err="1"/>
              <a:t>Ikken</a:t>
            </a:r>
            <a:r>
              <a:rPr lang="de-CH" sz="2600" i="1" dirty="0"/>
              <a:t> </a:t>
            </a:r>
            <a:r>
              <a:rPr lang="de-CH" sz="2600" i="1" dirty="0" err="1" smtClean="0"/>
              <a:t>hissatsu</a:t>
            </a:r>
            <a:r>
              <a:rPr lang="de-CH" sz="2600" dirty="0" smtClean="0"/>
              <a:t>, mit einem Schlag töten</a:t>
            </a:r>
          </a:p>
          <a:p>
            <a:r>
              <a:rPr lang="de-CH" sz="2600" i="1" dirty="0" err="1" smtClean="0"/>
              <a:t>Kime</a:t>
            </a:r>
            <a:r>
              <a:rPr lang="de-CH" sz="2600" dirty="0" smtClean="0"/>
              <a:t> als Methode, die Energieentladung zu konzentrieren</a:t>
            </a:r>
          </a:p>
          <a:p>
            <a:endParaRPr lang="de-CH" sz="2600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48AC-32D8-48F3-BD16-70CE670401FF}" type="datetime1">
              <a:rPr lang="de-DE" smtClean="0"/>
              <a:t>08.06.2013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Swiss Karatedo Renmei SKR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10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6658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Entwicklung zum Karate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CH" sz="2600" dirty="0" smtClean="0"/>
              <a:t>Historisch umstritten, ob Waffenverbot </a:t>
            </a:r>
            <a:r>
              <a:rPr lang="de-CH" sz="2600" i="1" dirty="0" smtClean="0"/>
              <a:t>Okinawa-</a:t>
            </a:r>
            <a:r>
              <a:rPr lang="de-CH" sz="2600" i="1" dirty="0" err="1" smtClean="0"/>
              <a:t>Te</a:t>
            </a:r>
            <a:r>
              <a:rPr lang="de-CH" sz="2600" dirty="0" smtClean="0"/>
              <a:t> (späteres Karate) wirklich förderten</a:t>
            </a:r>
          </a:p>
          <a:p>
            <a:pPr lvl="1"/>
            <a:r>
              <a:rPr lang="de-CH" sz="1800" dirty="0" smtClean="0"/>
              <a:t>Waffenverbot war nicht allumfassend, Oberschicht hatte stets Zugang</a:t>
            </a:r>
          </a:p>
          <a:p>
            <a:pPr lvl="1"/>
            <a:r>
              <a:rPr lang="de-CH" sz="1800" dirty="0" smtClean="0"/>
              <a:t>Faust-Kampfkunst wird als Lebensschule betrieben (ob mit oder ohne Verbot)</a:t>
            </a:r>
          </a:p>
          <a:p>
            <a:r>
              <a:rPr lang="de-CH" sz="2600" dirty="0" smtClean="0"/>
              <a:t>Techniken werden körperbetonter, energiereicher</a:t>
            </a:r>
          </a:p>
          <a:p>
            <a:r>
              <a:rPr lang="de-CH" sz="2600" dirty="0" smtClean="0"/>
              <a:t>Kata werden kürzer (von 150-200 Bewegungen auf &lt;75)</a:t>
            </a:r>
          </a:p>
          <a:p>
            <a:r>
              <a:rPr lang="de-CH" sz="2600" dirty="0" smtClean="0"/>
              <a:t>Verschiedene Richtungen je nach Ort, an dem sie auf Okinawa geübt wurden (</a:t>
            </a:r>
            <a:r>
              <a:rPr lang="de-CH" sz="2600" dirty="0" err="1" smtClean="0"/>
              <a:t>Shorin-Ryu</a:t>
            </a:r>
            <a:r>
              <a:rPr lang="de-CH" sz="2600" dirty="0" smtClean="0"/>
              <a:t>, </a:t>
            </a:r>
            <a:r>
              <a:rPr lang="de-CH" sz="2600" dirty="0" err="1" smtClean="0"/>
              <a:t>Shorei-Ryu</a:t>
            </a:r>
            <a:r>
              <a:rPr lang="de-CH" sz="2600" dirty="0" smtClean="0"/>
              <a:t>)</a:t>
            </a:r>
          </a:p>
          <a:p>
            <a:pPr lvl="1"/>
            <a:r>
              <a:rPr lang="de-CH" sz="1800" dirty="0" err="1" smtClean="0"/>
              <a:t>Shuri-Te</a:t>
            </a:r>
            <a:r>
              <a:rPr lang="de-CH" sz="1800" dirty="0" smtClean="0"/>
              <a:t>, </a:t>
            </a:r>
            <a:r>
              <a:rPr lang="de-DE" sz="1800" i="1" dirty="0" err="1" smtClean="0"/>
              <a:t>Kangu</a:t>
            </a:r>
            <a:r>
              <a:rPr lang="de-DE" sz="1800" i="1" dirty="0" smtClean="0"/>
              <a:t> </a:t>
            </a:r>
            <a:r>
              <a:rPr lang="de-DE" sz="1800" i="1" dirty="0" err="1" smtClean="0"/>
              <a:t>Sakugawa</a:t>
            </a:r>
            <a:r>
              <a:rPr lang="de-DE" sz="1800" dirty="0" smtClean="0"/>
              <a:t>, </a:t>
            </a:r>
            <a:r>
              <a:rPr lang="de-DE" sz="1800" i="1" dirty="0" err="1"/>
              <a:t>Sokon</a:t>
            </a:r>
            <a:r>
              <a:rPr lang="de-DE" sz="1800" i="1" dirty="0"/>
              <a:t> </a:t>
            </a:r>
            <a:r>
              <a:rPr lang="de-DE" sz="1800" i="1" dirty="0" err="1" smtClean="0"/>
              <a:t>Matsumura</a:t>
            </a:r>
            <a:r>
              <a:rPr lang="de-DE" sz="1800" dirty="0"/>
              <a:t> </a:t>
            </a:r>
            <a:r>
              <a:rPr lang="de-DE" sz="1800" dirty="0" smtClean="0"/>
              <a:t>und weitere, z.B. </a:t>
            </a:r>
            <a:r>
              <a:rPr lang="de-DE" sz="1800" i="1" dirty="0" err="1"/>
              <a:t>Yasutsune</a:t>
            </a:r>
            <a:r>
              <a:rPr lang="de-DE" sz="1800" i="1" dirty="0"/>
              <a:t> </a:t>
            </a:r>
            <a:r>
              <a:rPr lang="de-DE" sz="1800" i="1" dirty="0" err="1" smtClean="0"/>
              <a:t>Itosu</a:t>
            </a:r>
            <a:r>
              <a:rPr lang="de-DE" sz="1800" dirty="0" smtClean="0"/>
              <a:t> </a:t>
            </a:r>
            <a:endParaRPr lang="de-CH" sz="1800" dirty="0" smtClean="0"/>
          </a:p>
          <a:p>
            <a:pPr lvl="1"/>
            <a:r>
              <a:rPr lang="de-CH" sz="1800" dirty="0" err="1" smtClean="0"/>
              <a:t>Naha-Te</a:t>
            </a:r>
            <a:r>
              <a:rPr lang="de-CH" sz="1800" dirty="0" smtClean="0"/>
              <a:t>, </a:t>
            </a:r>
            <a:r>
              <a:rPr lang="de-CH" sz="1800" i="1" dirty="0" err="1" smtClean="0"/>
              <a:t>Kushanku</a:t>
            </a:r>
            <a:r>
              <a:rPr lang="de-CH" sz="1800" i="1" dirty="0" smtClean="0"/>
              <a:t> </a:t>
            </a:r>
            <a:r>
              <a:rPr lang="de-CH" sz="1800" dirty="0" smtClean="0"/>
              <a:t>(Kata </a:t>
            </a:r>
            <a:r>
              <a:rPr lang="de-CH" sz="1800" dirty="0" err="1" smtClean="0"/>
              <a:t>Kanku</a:t>
            </a:r>
            <a:r>
              <a:rPr lang="de-CH" sz="1800" dirty="0" smtClean="0"/>
              <a:t>), </a:t>
            </a:r>
            <a:r>
              <a:rPr lang="de-CH" sz="1800" i="1" dirty="0" err="1" smtClean="0"/>
              <a:t>Arakaki</a:t>
            </a:r>
            <a:r>
              <a:rPr lang="de-CH" sz="1800" i="1" dirty="0" smtClean="0"/>
              <a:t> </a:t>
            </a:r>
            <a:r>
              <a:rPr lang="de-CH" sz="1800" i="1" dirty="0" err="1" smtClean="0"/>
              <a:t>Seisho</a:t>
            </a:r>
            <a:r>
              <a:rPr lang="de-CH" sz="1800" dirty="0" smtClean="0"/>
              <a:t>, </a:t>
            </a:r>
            <a:r>
              <a:rPr lang="de-CH" sz="1800" i="1" dirty="0"/>
              <a:t>Higaonna </a:t>
            </a:r>
            <a:r>
              <a:rPr lang="de-CH" sz="1800" i="1" dirty="0" err="1"/>
              <a:t>Kanryō</a:t>
            </a:r>
            <a:endParaRPr lang="de-CH" sz="1800" i="1" dirty="0" smtClean="0"/>
          </a:p>
          <a:p>
            <a:pPr lvl="1"/>
            <a:r>
              <a:rPr lang="de-CH" sz="1800" dirty="0" err="1" smtClean="0"/>
              <a:t>Tomari-Te</a:t>
            </a:r>
            <a:r>
              <a:rPr lang="de-CH" sz="1800" dirty="0" smtClean="0"/>
              <a:t>, </a:t>
            </a:r>
            <a:r>
              <a:rPr lang="de-DE" sz="1800" i="1" dirty="0" err="1" smtClean="0"/>
              <a:t>Sappushi</a:t>
            </a:r>
            <a:r>
              <a:rPr lang="de-DE" sz="1800" i="1" dirty="0" smtClean="0"/>
              <a:t> </a:t>
            </a:r>
            <a:r>
              <a:rPr lang="de-DE" sz="1800" i="1" dirty="0" err="1"/>
              <a:t>Wanshu</a:t>
            </a:r>
            <a:r>
              <a:rPr lang="de-DE" sz="1800" i="1" dirty="0"/>
              <a:t> </a:t>
            </a:r>
            <a:r>
              <a:rPr lang="de-DE" sz="1800" dirty="0" smtClean="0"/>
              <a:t>(Kata </a:t>
            </a:r>
            <a:r>
              <a:rPr lang="de-DE" sz="1800" dirty="0" err="1" smtClean="0"/>
              <a:t>Wanshu</a:t>
            </a:r>
            <a:r>
              <a:rPr lang="de-DE" sz="1800" dirty="0" smtClean="0"/>
              <a:t>, </a:t>
            </a:r>
            <a:r>
              <a:rPr lang="de-DE" sz="1800" dirty="0" err="1" smtClean="0"/>
              <a:t>Empi</a:t>
            </a:r>
            <a:r>
              <a:rPr lang="de-DE" sz="1800" dirty="0" smtClean="0"/>
              <a:t>), </a:t>
            </a:r>
            <a:r>
              <a:rPr lang="de-CH" sz="1800" i="1" dirty="0" err="1"/>
              <a:t>Matsumora</a:t>
            </a:r>
            <a:r>
              <a:rPr lang="de-CH" sz="1800" i="1" dirty="0"/>
              <a:t> Kōsaku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48AC-32D8-48F3-BD16-70CE670401FF}" type="datetime1">
              <a:rPr lang="de-DE" smtClean="0"/>
              <a:t>08.06.2013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Swiss Karatedo Renmei SKR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11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8403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Öffnung des Karate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CH" sz="2600" dirty="0" smtClean="0"/>
              <a:t>1875: Okinawa wird offiziell jap. Präfektur, Verbote fallen</a:t>
            </a:r>
            <a:endParaRPr lang="de-CH" sz="1800" dirty="0" smtClean="0"/>
          </a:p>
          <a:p>
            <a:r>
              <a:rPr lang="de-CH" sz="2600" dirty="0" smtClean="0"/>
              <a:t>1890: </a:t>
            </a:r>
            <a:r>
              <a:rPr lang="de-CH" sz="2600" dirty="0" err="1" smtClean="0"/>
              <a:t>Itosu</a:t>
            </a:r>
            <a:r>
              <a:rPr lang="de-CH" sz="2600" dirty="0" smtClean="0"/>
              <a:t> wird beauftragt, Schulplan </a:t>
            </a:r>
            <a:r>
              <a:rPr lang="de-CH" sz="2600" i="1" dirty="0" smtClean="0"/>
              <a:t>Karate</a:t>
            </a:r>
            <a:r>
              <a:rPr lang="de-CH" sz="2600" dirty="0" smtClean="0"/>
              <a:t> zu entwerfen</a:t>
            </a:r>
          </a:p>
          <a:p>
            <a:r>
              <a:rPr lang="de-CH" sz="2600" dirty="0" smtClean="0"/>
              <a:t>1902: Schulfach Karate, </a:t>
            </a:r>
            <a:r>
              <a:rPr lang="de-CH" sz="2600" dirty="0" err="1" smtClean="0"/>
              <a:t>Itosu</a:t>
            </a:r>
            <a:r>
              <a:rPr lang="de-CH" sz="2600" dirty="0" smtClean="0"/>
              <a:t> entwirft </a:t>
            </a:r>
            <a:r>
              <a:rPr lang="de-CH" sz="2600" dirty="0" err="1" smtClean="0"/>
              <a:t>Heian</a:t>
            </a:r>
            <a:endParaRPr lang="de-CH" sz="2600" dirty="0" smtClean="0"/>
          </a:p>
          <a:p>
            <a:pPr lvl="1"/>
            <a:r>
              <a:rPr lang="de-CH" sz="1800" dirty="0"/>
              <a:t>Bedeutung Frieden und (innere </a:t>
            </a:r>
            <a:r>
              <a:rPr lang="de-CH" sz="1800" dirty="0" smtClean="0"/>
              <a:t>Ruhe)</a:t>
            </a:r>
          </a:p>
          <a:p>
            <a:pPr lvl="1"/>
            <a:r>
              <a:rPr lang="de-DE" sz="1800" dirty="0"/>
              <a:t>gefährliche Techniken, Taktik und Methodik des Kämpfens </a:t>
            </a:r>
            <a:r>
              <a:rPr lang="de-CH" sz="1800" dirty="0" smtClean="0"/>
              <a:t> entfernt</a:t>
            </a:r>
            <a:endParaRPr lang="de-CH" sz="1800" dirty="0"/>
          </a:p>
          <a:p>
            <a:pPr lvl="1"/>
            <a:r>
              <a:rPr lang="de-CH" sz="1800" dirty="0" smtClean="0"/>
              <a:t>Leibesertüchtigung: </a:t>
            </a:r>
            <a:r>
              <a:rPr lang="de-DE" sz="1800" dirty="0"/>
              <a:t>Haltung, Beweglichkeit, Gelenkigkeit, </a:t>
            </a: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 smtClean="0"/>
              <a:t>Atmung</a:t>
            </a:r>
            <a:r>
              <a:rPr lang="de-DE" sz="1800" dirty="0"/>
              <a:t>, Spannung und </a:t>
            </a:r>
            <a:r>
              <a:rPr lang="de-DE" sz="1800" dirty="0" smtClean="0"/>
              <a:t>Entspannung</a:t>
            </a:r>
            <a:endParaRPr lang="de-CH" sz="18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48AC-32D8-48F3-BD16-70CE670401FF}" type="datetime1">
              <a:rPr lang="de-DE" smtClean="0"/>
              <a:t>08.06.2013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Swiss Karatedo Renmei SKR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12</a:t>
            </a:fld>
            <a:endParaRPr lang="de-CH" dirty="0"/>
          </a:p>
        </p:txBody>
      </p:sp>
      <p:pic>
        <p:nvPicPr>
          <p:cNvPr id="6146" name="Picture 2" descr="http://upload.wikimedia.org/wikipedia/commons/thumb/7/7c/Itosu_Anko.jpg/220px-Itosu_Anko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175" y="3708400"/>
            <a:ext cx="2206625" cy="2988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3851275" y="5651500"/>
            <a:ext cx="2882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/>
              <a:t>Itosu</a:t>
            </a:r>
            <a:r>
              <a:rPr lang="de-DE" sz="1600" dirty="0"/>
              <a:t> </a:t>
            </a:r>
            <a:r>
              <a:rPr lang="de-DE" sz="1600" dirty="0" err="1"/>
              <a:t>Yasutsune</a:t>
            </a:r>
            <a:r>
              <a:rPr lang="de-DE" sz="1600" dirty="0"/>
              <a:t>, genannt </a:t>
            </a:r>
            <a:r>
              <a:rPr lang="de-DE" sz="1600" dirty="0" err="1"/>
              <a:t>Ankō</a:t>
            </a:r>
            <a:endParaRPr lang="de-CH" sz="1600" dirty="0"/>
          </a:p>
        </p:txBody>
      </p:sp>
    </p:spTree>
    <p:extLst>
      <p:ext uri="{BB962C8B-B14F-4D97-AF65-F5344CB8AC3E}">
        <p14:creationId xmlns:p14="http://schemas.microsoft.com/office/powerpoint/2010/main" val="339886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upload.wikimedia.org/wikipedia/commons/thumb/4/4f/Funakoshi.jpg/220px-Funakoshi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577" y="3382509"/>
            <a:ext cx="2095500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Öffnung des Karate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CH" sz="2600" dirty="0" smtClean="0"/>
              <a:t>1906-15: G. </a:t>
            </a:r>
            <a:r>
              <a:rPr lang="de-CH" sz="2600" dirty="0" err="1" smtClean="0"/>
              <a:t>Funakoshi</a:t>
            </a:r>
            <a:r>
              <a:rPr lang="de-CH" sz="2600" dirty="0" smtClean="0"/>
              <a:t> zeigt Karate öffentlich auf Okinawa</a:t>
            </a:r>
            <a:endParaRPr lang="de-CH" sz="1800" dirty="0" smtClean="0"/>
          </a:p>
          <a:p>
            <a:r>
              <a:rPr lang="de-CH" sz="2600" dirty="0" smtClean="0"/>
              <a:t>1922: auf Einladung des jap. Kronprinzen führt </a:t>
            </a:r>
            <a:r>
              <a:rPr lang="de-CH" sz="2600" dirty="0" err="1" smtClean="0"/>
              <a:t>Funakoshi</a:t>
            </a:r>
            <a:r>
              <a:rPr lang="de-CH" sz="2600" dirty="0" smtClean="0"/>
              <a:t> Karate an der Budo-Veranstaltung in Tokyo vor (Vortrag)</a:t>
            </a:r>
          </a:p>
          <a:p>
            <a:r>
              <a:rPr lang="de-CH" sz="2600" dirty="0" smtClean="0"/>
              <a:t>Ab 1922: Unterricht im </a:t>
            </a:r>
            <a:r>
              <a:rPr lang="de-CH" sz="2600" dirty="0" err="1" smtClean="0"/>
              <a:t>Kodokan</a:t>
            </a:r>
            <a:r>
              <a:rPr lang="de-CH" sz="2600" dirty="0" smtClean="0"/>
              <a:t> (Judo-</a:t>
            </a:r>
            <a:r>
              <a:rPr lang="de-CH" sz="2600" dirty="0" err="1" smtClean="0"/>
              <a:t>Dojo</a:t>
            </a:r>
            <a:r>
              <a:rPr lang="de-CH" sz="2600" dirty="0" smtClean="0"/>
              <a:t>)</a:t>
            </a:r>
          </a:p>
          <a:p>
            <a:r>
              <a:rPr lang="de-CH" sz="2600" dirty="0" smtClean="0"/>
              <a:t>Ab 1924: </a:t>
            </a:r>
            <a:r>
              <a:rPr lang="de-CH" sz="2600" dirty="0" err="1" smtClean="0"/>
              <a:t>Funakoshis</a:t>
            </a:r>
            <a:r>
              <a:rPr lang="de-CH" sz="2600" dirty="0" smtClean="0"/>
              <a:t> </a:t>
            </a:r>
            <a:r>
              <a:rPr lang="de-CH" sz="2600" dirty="0" err="1" smtClean="0"/>
              <a:t>Dojo</a:t>
            </a:r>
            <a:r>
              <a:rPr lang="de-CH" sz="2600" dirty="0" smtClean="0"/>
              <a:t> in Tokyo</a:t>
            </a:r>
          </a:p>
          <a:p>
            <a:pPr lvl="1"/>
            <a:r>
              <a:rPr lang="de-CH" sz="1800" dirty="0" err="1" smtClean="0"/>
              <a:t>Funakoshi</a:t>
            </a:r>
            <a:r>
              <a:rPr lang="de-CH" sz="1800" dirty="0" smtClean="0"/>
              <a:t> ist Hauptlehrer Karate an jap. Universitäten</a:t>
            </a:r>
          </a:p>
          <a:p>
            <a:pPr lvl="1"/>
            <a:r>
              <a:rPr lang="de-CH" sz="1800" dirty="0" smtClean="0"/>
              <a:t>Karate off. nationale Kampfkunst, also </a:t>
            </a:r>
            <a:r>
              <a:rPr lang="de-CH" sz="1800" dirty="0" err="1" smtClean="0"/>
              <a:t>japan</a:t>
            </a:r>
            <a:r>
              <a:rPr lang="de-CH" sz="1800" dirty="0" smtClean="0"/>
              <a:t>. Kampfkunst</a:t>
            </a:r>
          </a:p>
          <a:p>
            <a:pPr lvl="1"/>
            <a:r>
              <a:rPr lang="de-CH" sz="1800" dirty="0" smtClean="0"/>
              <a:t>Diverse Bücher, </a:t>
            </a:r>
            <a:r>
              <a:rPr lang="de-CH" sz="1800" dirty="0" err="1" smtClean="0"/>
              <a:t>Shôtô</a:t>
            </a:r>
            <a:r>
              <a:rPr lang="de-CH" sz="1800" dirty="0" smtClean="0"/>
              <a:t> als Künstlername wird </a:t>
            </a:r>
            <a:r>
              <a:rPr lang="de-CH" sz="1800" dirty="0" err="1" smtClean="0"/>
              <a:t>Stilname</a:t>
            </a:r>
            <a:endParaRPr lang="de-CH" sz="1800" dirty="0" smtClean="0"/>
          </a:p>
          <a:p>
            <a:r>
              <a:rPr lang="de-CH" sz="2600" dirty="0" smtClean="0"/>
              <a:t>1938-45: </a:t>
            </a:r>
            <a:r>
              <a:rPr lang="de-CH" sz="2600" dirty="0" err="1" smtClean="0"/>
              <a:t>Yoshitaka</a:t>
            </a:r>
            <a:r>
              <a:rPr lang="de-CH" sz="2600" dirty="0" smtClean="0"/>
              <a:t> </a:t>
            </a:r>
            <a:r>
              <a:rPr lang="de-CH" sz="2600" dirty="0" err="1" smtClean="0"/>
              <a:t>Funakoshi</a:t>
            </a:r>
            <a:r>
              <a:rPr lang="de-CH" sz="2600" dirty="0" smtClean="0"/>
              <a:t> wird </a:t>
            </a:r>
            <a:r>
              <a:rPr lang="de-CH" sz="2600" dirty="0" err="1" smtClean="0"/>
              <a:t>Hauptleher</a:t>
            </a:r>
            <a:endParaRPr lang="de-CH" sz="2600" dirty="0" smtClean="0"/>
          </a:p>
          <a:p>
            <a:pPr lvl="1"/>
            <a:r>
              <a:rPr lang="de-CH" sz="1800" dirty="0" smtClean="0"/>
              <a:t>Führt lange, tiefe Stellungen ein</a:t>
            </a:r>
          </a:p>
          <a:p>
            <a:pPr lvl="1"/>
            <a:r>
              <a:rPr lang="de-CH" sz="1800" dirty="0" smtClean="0"/>
              <a:t>Entwickelt </a:t>
            </a:r>
            <a:r>
              <a:rPr lang="de-CH" sz="1800" dirty="0" err="1" smtClean="0"/>
              <a:t>Gohon</a:t>
            </a:r>
            <a:r>
              <a:rPr lang="de-CH" sz="1800" dirty="0" smtClean="0"/>
              <a:t>-, </a:t>
            </a:r>
            <a:r>
              <a:rPr lang="de-CH" sz="1800" dirty="0" err="1" smtClean="0"/>
              <a:t>Sanbon</a:t>
            </a:r>
            <a:r>
              <a:rPr lang="de-CH" sz="1800" dirty="0" smtClean="0"/>
              <a:t>-, </a:t>
            </a:r>
            <a:r>
              <a:rPr lang="de-CH" sz="1800" dirty="0" err="1" smtClean="0"/>
              <a:t>Kihon-Ippon</a:t>
            </a:r>
            <a:r>
              <a:rPr lang="de-CH" sz="1800" dirty="0" smtClean="0"/>
              <a:t> </a:t>
            </a:r>
            <a:r>
              <a:rPr lang="de-CH" sz="1800" dirty="0" err="1" smtClean="0"/>
              <a:t>Kumite</a:t>
            </a:r>
            <a:endParaRPr lang="de-CH" sz="18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48AC-32D8-48F3-BD16-70CE670401FF}" type="datetime1">
              <a:rPr lang="de-DE" smtClean="0"/>
              <a:t>08.06.2013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Swiss Karatedo Renmei SKR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13</a:t>
            </a:fld>
            <a:endParaRPr lang="de-CH" dirty="0"/>
          </a:p>
        </p:txBody>
      </p:sp>
      <p:sp>
        <p:nvSpPr>
          <p:cNvPr id="7" name="Textfeld 6"/>
          <p:cNvSpPr txBox="1"/>
          <p:nvPr/>
        </p:nvSpPr>
        <p:spPr>
          <a:xfrm>
            <a:off x="6342288" y="6283877"/>
            <a:ext cx="2882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 smtClean="0"/>
              <a:t>Gichin</a:t>
            </a:r>
            <a:r>
              <a:rPr lang="de-DE" sz="1600" dirty="0" smtClean="0"/>
              <a:t> </a:t>
            </a:r>
            <a:r>
              <a:rPr lang="de-DE" sz="1600" dirty="0" err="1" smtClean="0"/>
              <a:t>Funakoshi</a:t>
            </a:r>
            <a:r>
              <a:rPr lang="de-DE" sz="1600" dirty="0" smtClean="0"/>
              <a:t>, </a:t>
            </a:r>
            <a:r>
              <a:rPr lang="de-DE" sz="1600" dirty="0"/>
              <a:t>genannt </a:t>
            </a:r>
            <a:r>
              <a:rPr lang="de-DE" sz="1600" dirty="0" err="1" smtClean="0"/>
              <a:t>Shôtô</a:t>
            </a:r>
            <a:endParaRPr lang="de-CH" sz="1600" dirty="0"/>
          </a:p>
        </p:txBody>
      </p:sp>
    </p:spTree>
    <p:extLst>
      <p:ext uri="{BB962C8B-B14F-4D97-AF65-F5344CB8AC3E}">
        <p14:creationId xmlns:p14="http://schemas.microsoft.com/office/powerpoint/2010/main" val="427448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Öffnung des Karate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CH" sz="2600" dirty="0" smtClean="0"/>
              <a:t>1949: Gründung der JKA durch M. </a:t>
            </a:r>
            <a:r>
              <a:rPr lang="de-CH" sz="2600" dirty="0" err="1" smtClean="0"/>
              <a:t>Nakayama</a:t>
            </a:r>
            <a:r>
              <a:rPr lang="de-CH" sz="2600" dirty="0" smtClean="0"/>
              <a:t>, </a:t>
            </a:r>
            <a:r>
              <a:rPr lang="de-CH" sz="2600" dirty="0" err="1" smtClean="0"/>
              <a:t>Nishiyama</a:t>
            </a:r>
            <a:r>
              <a:rPr lang="de-CH" sz="2600" dirty="0" smtClean="0"/>
              <a:t>, </a:t>
            </a:r>
            <a:r>
              <a:rPr lang="de-CH" sz="2600" dirty="0" err="1" smtClean="0"/>
              <a:t>Takagi</a:t>
            </a:r>
            <a:endParaRPr lang="de-CH" sz="1800" dirty="0" smtClean="0"/>
          </a:p>
          <a:p>
            <a:r>
              <a:rPr lang="de-CH" sz="2600" dirty="0" smtClean="0"/>
              <a:t>1955: Eröffnung </a:t>
            </a:r>
            <a:r>
              <a:rPr lang="de-CH" sz="2600" dirty="0" err="1" smtClean="0"/>
              <a:t>Hombu-Dojo</a:t>
            </a:r>
            <a:r>
              <a:rPr lang="de-CH" sz="2600" dirty="0" smtClean="0"/>
              <a:t> der JKA</a:t>
            </a:r>
          </a:p>
          <a:p>
            <a:r>
              <a:rPr lang="de-CH" sz="2600" dirty="0" smtClean="0"/>
              <a:t>1956: JKA-</a:t>
            </a:r>
            <a:r>
              <a:rPr lang="de-CH" sz="2600" dirty="0" err="1" smtClean="0"/>
              <a:t>Instruktorenprogramm</a:t>
            </a:r>
            <a:r>
              <a:rPr lang="de-CH" sz="2600" dirty="0" smtClean="0"/>
              <a:t> mit Ausbildung zum </a:t>
            </a:r>
            <a:r>
              <a:rPr lang="de-CH" sz="2600" dirty="0" err="1" smtClean="0"/>
              <a:t>Karateinstruktor</a:t>
            </a:r>
            <a:r>
              <a:rPr lang="de-CH" sz="2600" dirty="0" smtClean="0"/>
              <a:t> an Uni oder Entsendung weltweit</a:t>
            </a:r>
          </a:p>
          <a:p>
            <a:r>
              <a:rPr lang="de-CH" sz="2600" dirty="0" smtClean="0"/>
              <a:t>1957: 1. All-Japanische-Karatemeisterschaft</a:t>
            </a:r>
          </a:p>
          <a:p>
            <a:r>
              <a:rPr lang="de-CH" sz="2600" dirty="0" smtClean="0"/>
              <a:t>1958: </a:t>
            </a:r>
            <a:r>
              <a:rPr lang="de-CH" sz="2600" dirty="0" err="1" smtClean="0"/>
              <a:t>Nakayama</a:t>
            </a:r>
            <a:r>
              <a:rPr lang="de-CH" sz="2600" dirty="0" smtClean="0"/>
              <a:t> wird Nachfolger </a:t>
            </a:r>
            <a:r>
              <a:rPr lang="de-CH" sz="2600" dirty="0" err="1" smtClean="0"/>
              <a:t>Funakoshis</a:t>
            </a:r>
            <a:endParaRPr lang="de-CH" sz="2600" dirty="0" smtClean="0"/>
          </a:p>
          <a:p>
            <a:pPr lvl="1"/>
            <a:r>
              <a:rPr lang="de-CH" sz="1800" dirty="0" smtClean="0"/>
              <a:t>Hauptverantwortlicher für Karate an Universitäten</a:t>
            </a:r>
          </a:p>
          <a:p>
            <a:pPr lvl="1"/>
            <a:r>
              <a:rPr lang="de-CH" sz="1800" dirty="0" smtClean="0"/>
              <a:t>JKA beginnt mit dem Entsenden v. Top-Instruktoren weltweit</a:t>
            </a:r>
          </a:p>
          <a:p>
            <a:endParaRPr lang="de-CH" sz="2600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48AC-32D8-48F3-BD16-70CE670401FF}" type="datetime1">
              <a:rPr lang="de-DE" smtClean="0"/>
              <a:t>08.06.2013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Swiss Karatedo Renmei SKR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14</a:t>
            </a:fld>
            <a:endParaRPr lang="de-CH" dirty="0"/>
          </a:p>
        </p:txBody>
      </p:sp>
      <p:sp>
        <p:nvSpPr>
          <p:cNvPr id="7" name="Textfeld 6"/>
          <p:cNvSpPr txBox="1"/>
          <p:nvPr/>
        </p:nvSpPr>
        <p:spPr>
          <a:xfrm>
            <a:off x="7165972" y="6153245"/>
            <a:ext cx="1983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 smtClean="0"/>
              <a:t>Nakayama</a:t>
            </a:r>
            <a:r>
              <a:rPr lang="de-DE" sz="1600" dirty="0" smtClean="0"/>
              <a:t> </a:t>
            </a:r>
            <a:r>
              <a:rPr lang="de-DE" sz="1600" dirty="0" err="1" smtClean="0"/>
              <a:t>Masatoshi</a:t>
            </a:r>
            <a:endParaRPr lang="de-CH" sz="1600" dirty="0"/>
          </a:p>
        </p:txBody>
      </p:sp>
      <p:pic>
        <p:nvPicPr>
          <p:cNvPr id="11266" name="Picture 2" descr="http://upload.wikimedia.org/wikipedia/commons/d/db/Maestro_Masatoshi_Nakayama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2174" y="3804556"/>
            <a:ext cx="1814739" cy="2412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083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Karate kommt in die Schweiz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1965: </a:t>
            </a:r>
            <a:r>
              <a:rPr lang="de-CH" dirty="0" err="1" smtClean="0"/>
              <a:t>Sugi</a:t>
            </a:r>
            <a:r>
              <a:rPr lang="de-CH" dirty="0" smtClean="0"/>
              <a:t>-Sensei erreicht Deutschland</a:t>
            </a:r>
          </a:p>
          <a:p>
            <a:pPr lvl="1"/>
            <a:r>
              <a:rPr lang="de-CH" dirty="0" smtClean="0"/>
              <a:t>Training in Freiburg</a:t>
            </a:r>
          </a:p>
          <a:p>
            <a:pPr lvl="1"/>
            <a:r>
              <a:rPr lang="de-CH" dirty="0" smtClean="0"/>
              <a:t>Demonstrationen mit </a:t>
            </a:r>
            <a:r>
              <a:rPr lang="de-CH" i="1" dirty="0" smtClean="0"/>
              <a:t>H. Kanazawa </a:t>
            </a:r>
          </a:p>
          <a:p>
            <a:pPr lvl="1"/>
            <a:r>
              <a:rPr lang="de-CH" dirty="0" smtClean="0"/>
              <a:t>Regelmässige Trainingsleitung in der Schweiz</a:t>
            </a:r>
          </a:p>
          <a:p>
            <a:r>
              <a:rPr lang="de-CH" dirty="0" smtClean="0"/>
              <a:t>1969: </a:t>
            </a:r>
            <a:r>
              <a:rPr lang="de-CH" dirty="0" err="1" smtClean="0"/>
              <a:t>Sugi</a:t>
            </a:r>
            <a:r>
              <a:rPr lang="de-CH" dirty="0" smtClean="0"/>
              <a:t>-Sensei wird offizieller Vertreter der JKA für die Schweiz</a:t>
            </a:r>
          </a:p>
          <a:p>
            <a:r>
              <a:rPr lang="de-CH" dirty="0" smtClean="0"/>
              <a:t>1969: Gründung des SKR </a:t>
            </a:r>
          </a:p>
          <a:p>
            <a:pPr lvl="1"/>
            <a:r>
              <a:rPr lang="de-CH" dirty="0" smtClean="0"/>
              <a:t>durch </a:t>
            </a:r>
            <a:r>
              <a:rPr lang="de-CH" dirty="0" err="1" smtClean="0"/>
              <a:t>Sugi</a:t>
            </a:r>
            <a:r>
              <a:rPr lang="de-CH" dirty="0" smtClean="0"/>
              <a:t>-Sensei, Schaffhausen, </a:t>
            </a:r>
            <a:br>
              <a:rPr lang="de-CH" dirty="0" smtClean="0"/>
            </a:br>
            <a:r>
              <a:rPr lang="de-CH" dirty="0" smtClean="0"/>
              <a:t>Winterthur, Lenzburg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48AC-32D8-48F3-BD16-70CE670401FF}" type="datetime1">
              <a:rPr lang="de-DE" smtClean="0"/>
              <a:t>08.06.2013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Swiss Karatedo Renmei SKR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15</a:t>
            </a:fld>
            <a:endParaRPr lang="de-CH"/>
          </a:p>
        </p:txBody>
      </p:sp>
      <p:pic>
        <p:nvPicPr>
          <p:cNvPr id="12290" name="Picture 2" descr="Suigmura Sense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6530" y="4310742"/>
            <a:ext cx="2985698" cy="2092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813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Shuri-Te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48AC-32D8-48F3-BD16-70CE670401FF}" type="datetime1">
              <a:rPr lang="de-DE" smtClean="0"/>
              <a:t>08.06.2013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Swiss Karatedo Renmei SKR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16</a:t>
            </a:fld>
            <a:endParaRPr lang="de-CH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1" y="1306513"/>
            <a:ext cx="6338887" cy="4861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Ellipse 6"/>
          <p:cNvSpPr/>
          <p:nvPr/>
        </p:nvSpPr>
        <p:spPr>
          <a:xfrm>
            <a:off x="4241800" y="1331913"/>
            <a:ext cx="2755900" cy="4968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Ellipse 8"/>
          <p:cNvSpPr/>
          <p:nvPr/>
        </p:nvSpPr>
        <p:spPr>
          <a:xfrm>
            <a:off x="2882900" y="1828800"/>
            <a:ext cx="1149350" cy="11303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0" name="Ellipse 9"/>
          <p:cNvSpPr/>
          <p:nvPr/>
        </p:nvSpPr>
        <p:spPr>
          <a:xfrm>
            <a:off x="2863850" y="5116513"/>
            <a:ext cx="3968750" cy="49688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1" name="Ellipse 10"/>
          <p:cNvSpPr/>
          <p:nvPr/>
        </p:nvSpPr>
        <p:spPr>
          <a:xfrm>
            <a:off x="2946400" y="4025900"/>
            <a:ext cx="2870200" cy="5334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40679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Naha-Te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48AC-32D8-48F3-BD16-70CE670401FF}" type="datetime1">
              <a:rPr lang="de-DE" smtClean="0"/>
              <a:t>08.06.2013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Swiss Karatedo Renmei SKR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17</a:t>
            </a:fld>
            <a:endParaRPr lang="de-CH"/>
          </a:p>
        </p:txBody>
      </p:sp>
      <p:pic>
        <p:nvPicPr>
          <p:cNvPr id="8194" name="Picture 2" descr="File:Nahate en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1244601"/>
            <a:ext cx="7965608" cy="539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Ellipse 8"/>
          <p:cNvSpPr/>
          <p:nvPr/>
        </p:nvSpPr>
        <p:spPr>
          <a:xfrm>
            <a:off x="2644775" y="5116513"/>
            <a:ext cx="2473325" cy="38258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0" name="Ellipse 9"/>
          <p:cNvSpPr/>
          <p:nvPr/>
        </p:nvSpPr>
        <p:spPr>
          <a:xfrm>
            <a:off x="1714500" y="3426620"/>
            <a:ext cx="1006475" cy="98028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1" name="Ellipse 10"/>
          <p:cNvSpPr/>
          <p:nvPr/>
        </p:nvSpPr>
        <p:spPr>
          <a:xfrm>
            <a:off x="2720975" y="4158456"/>
            <a:ext cx="2295525" cy="4968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77583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Tomari-Te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48AC-32D8-48F3-BD16-70CE670401FF}" type="datetime1">
              <a:rPr lang="de-DE" smtClean="0"/>
              <a:t>08.06.2013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Swiss Karatedo Renmei SKR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18</a:t>
            </a:fld>
            <a:endParaRPr lang="de-CH"/>
          </a:p>
        </p:txBody>
      </p:sp>
      <p:pic>
        <p:nvPicPr>
          <p:cNvPr id="7170" name="Picture 2" descr="File:Tomarite en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1036637"/>
            <a:ext cx="5991225" cy="5429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Ellipse 8"/>
          <p:cNvSpPr/>
          <p:nvPr/>
        </p:nvSpPr>
        <p:spPr>
          <a:xfrm>
            <a:off x="4016375" y="1999456"/>
            <a:ext cx="2295525" cy="4968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0" name="Ellipse 9"/>
          <p:cNvSpPr/>
          <p:nvPr/>
        </p:nvSpPr>
        <p:spPr>
          <a:xfrm>
            <a:off x="2882900" y="2870200"/>
            <a:ext cx="1193800" cy="16891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77583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80686"/>
            <a:ext cx="8229600" cy="828091"/>
          </a:xfrm>
        </p:spPr>
        <p:txBody>
          <a:bodyPr/>
          <a:lstStyle/>
          <a:p>
            <a:r>
              <a:rPr lang="de-CH" dirty="0" smtClean="0"/>
              <a:t>Geschichts-Reihe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48AC-32D8-48F3-BD16-70CE670401FF}" type="datetime1">
              <a:rPr lang="de-DE" smtClean="0"/>
              <a:t>08.06.2013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Swiss Karatedo Renmei SKR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19</a:t>
            </a:fld>
            <a:endParaRPr lang="de-CH"/>
          </a:p>
        </p:txBody>
      </p:sp>
      <p:pic>
        <p:nvPicPr>
          <p:cNvPr id="9218" name="Picture 2" descr="File:KarateStammbaum.sv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0100"/>
            <a:ext cx="5715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1763488" y="3285998"/>
            <a:ext cx="10450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dirty="0" smtClean="0"/>
              <a:t>(             )</a:t>
            </a:r>
            <a:endParaRPr lang="de-CH" sz="1400" dirty="0"/>
          </a:p>
        </p:txBody>
      </p:sp>
      <p:sp>
        <p:nvSpPr>
          <p:cNvPr id="8" name="Rechteck 7"/>
          <p:cNvSpPr/>
          <p:nvPr/>
        </p:nvSpPr>
        <p:spPr>
          <a:xfrm>
            <a:off x="1502230" y="3593775"/>
            <a:ext cx="1142999" cy="217714"/>
          </a:xfrm>
          <a:prstGeom prst="rect">
            <a:avLst/>
          </a:prstGeom>
          <a:solidFill>
            <a:srgbClr val="33CC33">
              <a:alpha val="37647"/>
            </a:srgb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de-CH" sz="1400" dirty="0" err="1" smtClean="0">
                <a:solidFill>
                  <a:schemeClr val="tx1"/>
                </a:solidFill>
              </a:rPr>
              <a:t>Tôde</a:t>
            </a:r>
            <a:endParaRPr lang="de-CH" sz="1400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6368144" y="1188033"/>
            <a:ext cx="1142999" cy="217714"/>
          </a:xfrm>
          <a:prstGeom prst="rect">
            <a:avLst/>
          </a:prstGeom>
          <a:solidFill>
            <a:srgbClr val="FFC000">
              <a:alpha val="37647"/>
            </a:srgb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de-CH" sz="1400" dirty="0" smtClean="0">
                <a:solidFill>
                  <a:schemeClr val="tx1"/>
                </a:solidFill>
              </a:rPr>
              <a:t>Indien</a:t>
            </a:r>
            <a:endParaRPr lang="de-CH" sz="1400" dirty="0">
              <a:solidFill>
                <a:schemeClr val="tx1"/>
              </a:solidFill>
            </a:endParaRPr>
          </a:p>
        </p:txBody>
      </p:sp>
      <p:cxnSp>
        <p:nvCxnSpPr>
          <p:cNvPr id="11" name="Gerade Verbindung mit Pfeil 10"/>
          <p:cNvCxnSpPr>
            <a:endCxn id="10" idx="1"/>
          </p:cNvCxnSpPr>
          <p:nvPr/>
        </p:nvCxnSpPr>
        <p:spPr>
          <a:xfrm>
            <a:off x="5257800" y="1296890"/>
            <a:ext cx="11103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hteck 12"/>
          <p:cNvSpPr/>
          <p:nvPr/>
        </p:nvSpPr>
        <p:spPr>
          <a:xfrm>
            <a:off x="6368144" y="1439894"/>
            <a:ext cx="1142999" cy="1846104"/>
          </a:xfrm>
          <a:prstGeom prst="rect">
            <a:avLst/>
          </a:prstGeom>
          <a:solidFill>
            <a:srgbClr val="FFC000">
              <a:alpha val="37647"/>
            </a:srgb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de-CH" sz="1400" dirty="0" smtClean="0">
                <a:solidFill>
                  <a:schemeClr val="tx1"/>
                </a:solidFill>
              </a:rPr>
              <a:t>China</a:t>
            </a:r>
          </a:p>
          <a:p>
            <a:pPr algn="ctr"/>
            <a:endParaRPr lang="de-CH" sz="1400" dirty="0">
              <a:solidFill>
                <a:schemeClr val="tx1"/>
              </a:solidFill>
            </a:endParaRPr>
          </a:p>
          <a:p>
            <a:pPr algn="ctr"/>
            <a:endParaRPr lang="de-CH" sz="1400" dirty="0" smtClean="0">
              <a:solidFill>
                <a:schemeClr val="tx1"/>
              </a:solidFill>
            </a:endParaRPr>
          </a:p>
          <a:p>
            <a:pPr algn="ctr"/>
            <a:endParaRPr lang="de-CH" sz="1400" dirty="0">
              <a:solidFill>
                <a:schemeClr val="tx1"/>
              </a:solidFill>
            </a:endParaRPr>
          </a:p>
          <a:p>
            <a:pPr algn="ctr"/>
            <a:r>
              <a:rPr lang="de-CH" sz="1400" dirty="0" smtClean="0">
                <a:solidFill>
                  <a:schemeClr val="tx1"/>
                </a:solidFill>
              </a:rPr>
              <a:t>2 grosse Schulen</a:t>
            </a:r>
            <a:endParaRPr lang="de-CH" sz="1400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6368144" y="3318656"/>
            <a:ext cx="1142999" cy="2091544"/>
          </a:xfrm>
          <a:prstGeom prst="rect">
            <a:avLst/>
          </a:prstGeom>
          <a:solidFill>
            <a:srgbClr val="33CC33">
              <a:alpha val="37647"/>
            </a:srgb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de-CH" sz="1400" dirty="0" smtClean="0">
                <a:solidFill>
                  <a:schemeClr val="tx1"/>
                </a:solidFill>
              </a:rPr>
              <a:t>Okinawa</a:t>
            </a:r>
            <a:br>
              <a:rPr lang="de-CH" sz="1400" dirty="0" smtClean="0">
                <a:solidFill>
                  <a:schemeClr val="tx1"/>
                </a:solidFill>
              </a:rPr>
            </a:br>
            <a:endParaRPr lang="de-CH" sz="1400" dirty="0" smtClean="0">
              <a:solidFill>
                <a:schemeClr val="tx1"/>
              </a:solidFill>
            </a:endParaRPr>
          </a:p>
          <a:p>
            <a:pPr algn="ctr"/>
            <a:endParaRPr lang="de-CH" sz="1400" dirty="0">
              <a:solidFill>
                <a:schemeClr val="tx1"/>
              </a:solidFill>
            </a:endParaRPr>
          </a:p>
          <a:p>
            <a:pPr algn="ctr"/>
            <a:endParaRPr lang="de-CH" sz="1400" dirty="0" smtClean="0">
              <a:solidFill>
                <a:schemeClr val="tx1"/>
              </a:solidFill>
            </a:endParaRPr>
          </a:p>
          <a:p>
            <a:pPr algn="ctr"/>
            <a:endParaRPr lang="de-CH" sz="1400" dirty="0">
              <a:solidFill>
                <a:schemeClr val="tx1"/>
              </a:solidFill>
            </a:endParaRPr>
          </a:p>
          <a:p>
            <a:pPr algn="ctr"/>
            <a:endParaRPr lang="de-CH" sz="1400" dirty="0" smtClean="0">
              <a:solidFill>
                <a:schemeClr val="tx1"/>
              </a:solidFill>
            </a:endParaRPr>
          </a:p>
          <a:p>
            <a:pPr algn="ctr"/>
            <a:endParaRPr lang="de-CH" sz="1400" dirty="0">
              <a:solidFill>
                <a:schemeClr val="tx1"/>
              </a:solidFill>
            </a:endParaRPr>
          </a:p>
          <a:p>
            <a:pPr algn="ctr"/>
            <a:r>
              <a:rPr lang="de-CH" sz="1400" dirty="0" smtClean="0">
                <a:solidFill>
                  <a:schemeClr val="tx1"/>
                </a:solidFill>
              </a:rPr>
              <a:t>2 grosse Strömungen</a:t>
            </a:r>
            <a:endParaRPr lang="de-CH" sz="1400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6368144" y="5442857"/>
            <a:ext cx="1142999" cy="794657"/>
          </a:xfrm>
          <a:prstGeom prst="rect">
            <a:avLst/>
          </a:prstGeom>
          <a:solidFill>
            <a:srgbClr val="0070C0">
              <a:alpha val="37647"/>
            </a:srgb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de-CH" sz="1400" dirty="0" smtClean="0">
                <a:solidFill>
                  <a:schemeClr val="tx1"/>
                </a:solidFill>
              </a:rPr>
              <a:t>Japan</a:t>
            </a:r>
          </a:p>
          <a:p>
            <a:pPr algn="ctr"/>
            <a:r>
              <a:rPr lang="de-CH" sz="1400" dirty="0" smtClean="0">
                <a:solidFill>
                  <a:schemeClr val="tx1"/>
                </a:solidFill>
              </a:rPr>
              <a:t>4 grosse Stile</a:t>
            </a:r>
            <a:endParaRPr lang="de-CH" sz="1400" dirty="0">
              <a:solidFill>
                <a:schemeClr val="tx1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206829" y="6139540"/>
            <a:ext cx="5355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dirty="0" smtClean="0"/>
              <a:t>C. </a:t>
            </a:r>
            <a:r>
              <a:rPr lang="de-CH" sz="1400" dirty="0" err="1" smtClean="0"/>
              <a:t>Miyagi</a:t>
            </a:r>
            <a:r>
              <a:rPr lang="de-CH" sz="1400" dirty="0" smtClean="0"/>
              <a:t>           |   K. </a:t>
            </a:r>
            <a:r>
              <a:rPr lang="de-CH" sz="1400" dirty="0" err="1" smtClean="0"/>
              <a:t>Mabuni</a:t>
            </a:r>
            <a:r>
              <a:rPr lang="de-CH" sz="1400" dirty="0" smtClean="0"/>
              <a:t>            |   G. </a:t>
            </a:r>
            <a:r>
              <a:rPr lang="de-CH" sz="1400" dirty="0" err="1" smtClean="0"/>
              <a:t>Funakoshi</a:t>
            </a:r>
            <a:r>
              <a:rPr lang="de-CH" sz="1400" dirty="0" smtClean="0"/>
              <a:t>      |   H. </a:t>
            </a:r>
            <a:r>
              <a:rPr lang="de-CH" sz="1400" dirty="0" err="1" smtClean="0"/>
              <a:t>Otsuka</a:t>
            </a:r>
            <a:endParaRPr lang="de-CH" sz="1400" dirty="0"/>
          </a:p>
        </p:txBody>
      </p:sp>
    </p:spTree>
    <p:extLst>
      <p:ext uri="{BB962C8B-B14F-4D97-AF65-F5344CB8AC3E}">
        <p14:creationId xmlns:p14="http://schemas.microsoft.com/office/powerpoint/2010/main" val="294992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Zeittafel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39789"/>
          </a:xfrm>
        </p:spPr>
        <p:txBody>
          <a:bodyPr>
            <a:normAutofit/>
          </a:bodyPr>
          <a:lstStyle/>
          <a:p>
            <a:r>
              <a:rPr lang="de-CH" sz="2600" dirty="0" smtClean="0"/>
              <a:t>Jürgen </a:t>
            </a:r>
            <a:r>
              <a:rPr lang="de-CH" sz="2600" dirty="0" err="1" smtClean="0"/>
              <a:t>Stutterich</a:t>
            </a:r>
            <a:r>
              <a:rPr lang="de-CH" sz="2600" dirty="0" smtClean="0"/>
              <a:t>, Gründungsmitglied des SKR</a:t>
            </a:r>
            <a:br>
              <a:rPr lang="de-CH" sz="2600" dirty="0" smtClean="0"/>
            </a:br>
            <a:r>
              <a:rPr lang="de-CH" sz="2600" dirty="0" smtClean="0"/>
              <a:t>The </a:t>
            </a:r>
            <a:r>
              <a:rPr lang="de-CH" sz="2600" dirty="0" err="1" smtClean="0"/>
              <a:t>early</a:t>
            </a:r>
            <a:r>
              <a:rPr lang="de-CH" sz="2600" dirty="0" smtClean="0"/>
              <a:t> </a:t>
            </a:r>
            <a:r>
              <a:rPr lang="de-CH" sz="2600" dirty="0" err="1" smtClean="0"/>
              <a:t>days</a:t>
            </a:r>
            <a:r>
              <a:rPr lang="de-CH" sz="2600" dirty="0" smtClean="0"/>
              <a:t>!</a:t>
            </a:r>
          </a:p>
          <a:p>
            <a:r>
              <a:rPr lang="de-CH" sz="2600" dirty="0" smtClean="0"/>
              <a:t>Historie der Kampfkunst bis hin zum Karate</a:t>
            </a:r>
            <a:br>
              <a:rPr lang="de-CH" sz="2600" dirty="0" smtClean="0"/>
            </a:br>
            <a:r>
              <a:rPr lang="de-CH" sz="2600" dirty="0" smtClean="0"/>
              <a:t>Beni</a:t>
            </a:r>
          </a:p>
          <a:p>
            <a:r>
              <a:rPr lang="de-CH" sz="2600" dirty="0" smtClean="0"/>
              <a:t>Entwicklung des Karate anhand praktischer Beispiele</a:t>
            </a:r>
            <a:br>
              <a:rPr lang="de-CH" sz="2600" dirty="0" smtClean="0"/>
            </a:br>
            <a:r>
              <a:rPr lang="de-CH" sz="2600" dirty="0" err="1" smtClean="0"/>
              <a:t>Sugi</a:t>
            </a:r>
            <a:r>
              <a:rPr lang="de-CH" sz="2600" dirty="0" smtClean="0"/>
              <a:t>-Sensei</a:t>
            </a:r>
          </a:p>
          <a:p>
            <a:r>
              <a:rPr lang="de-CH" sz="2600" dirty="0" smtClean="0"/>
              <a:t>Praktische Übung</a:t>
            </a:r>
            <a:br>
              <a:rPr lang="de-CH" sz="2600" dirty="0" smtClean="0"/>
            </a:br>
            <a:r>
              <a:rPr lang="de-CH" sz="2600" dirty="0" err="1" smtClean="0"/>
              <a:t>Sugi</a:t>
            </a:r>
            <a:r>
              <a:rPr lang="de-CH" sz="2600" dirty="0" smtClean="0"/>
              <a:t>-Sensei / alle</a:t>
            </a:r>
            <a:endParaRPr lang="de-CH" sz="1800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3C66-FA2A-43A8-815B-3EA716AC04AA}" type="datetime1">
              <a:rPr lang="de-DE" smtClean="0"/>
              <a:t>08.06.2013</a:t>
            </a:fld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2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Swiss Karatedo Renmei SKR</a:t>
            </a:r>
            <a:endParaRPr lang="de-C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Filme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724400"/>
          </a:xfrm>
        </p:spPr>
        <p:txBody>
          <a:bodyPr>
            <a:normAutofit fontScale="92500" lnSpcReduction="10000"/>
          </a:bodyPr>
          <a:lstStyle/>
          <a:p>
            <a:r>
              <a:rPr lang="de-CH" sz="1200" dirty="0" err="1" smtClean="0"/>
              <a:t>Tekki</a:t>
            </a:r>
            <a:r>
              <a:rPr lang="de-CH" sz="1200" dirty="0" smtClean="0"/>
              <a:t> </a:t>
            </a:r>
            <a:r>
              <a:rPr lang="de-CH" sz="1200" dirty="0" err="1" smtClean="0"/>
              <a:t>Shodan</a:t>
            </a:r>
            <a:r>
              <a:rPr lang="de-CH" sz="1200" dirty="0" smtClean="0"/>
              <a:t>, </a:t>
            </a:r>
            <a:r>
              <a:rPr lang="de-CH" sz="1200" dirty="0" err="1" smtClean="0"/>
              <a:t>Funakoshi</a:t>
            </a:r>
            <a:r>
              <a:rPr lang="de-CH" sz="1200" dirty="0" smtClean="0"/>
              <a:t> 1924 </a:t>
            </a:r>
            <a:r>
              <a:rPr lang="de-CH" sz="1200" dirty="0" smtClean="0">
                <a:sym typeface="Wingdings" pitchFamily="2" charset="2"/>
              </a:rPr>
              <a:t> </a:t>
            </a:r>
            <a:r>
              <a:rPr lang="de-CH" sz="1200" dirty="0" smtClean="0">
                <a:sym typeface="Wingdings" pitchFamily="2" charset="2"/>
                <a:hlinkClick r:id="rId2"/>
              </a:rPr>
              <a:t>http://www.youtube.com/watch?v=YNrslr9LWIw</a:t>
            </a:r>
            <a:endParaRPr lang="de-CH" sz="1200" dirty="0" smtClean="0">
              <a:sym typeface="Wingdings" pitchFamily="2" charset="2"/>
            </a:endParaRPr>
          </a:p>
          <a:p>
            <a:r>
              <a:rPr lang="de-CH" sz="1200" dirty="0" err="1" smtClean="0">
                <a:sym typeface="Wingdings" pitchFamily="2" charset="2"/>
              </a:rPr>
              <a:t>Heian</a:t>
            </a:r>
            <a:r>
              <a:rPr lang="de-CH" sz="1200" dirty="0" smtClean="0">
                <a:sym typeface="Wingdings" pitchFamily="2" charset="2"/>
              </a:rPr>
              <a:t> </a:t>
            </a:r>
            <a:r>
              <a:rPr lang="de-CH" sz="1200" dirty="0" err="1" smtClean="0">
                <a:sym typeface="Wingdings" pitchFamily="2" charset="2"/>
              </a:rPr>
              <a:t>Shodan</a:t>
            </a:r>
            <a:r>
              <a:rPr lang="de-CH" sz="1200" dirty="0" smtClean="0">
                <a:sym typeface="Wingdings" pitchFamily="2" charset="2"/>
              </a:rPr>
              <a:t>, </a:t>
            </a:r>
            <a:r>
              <a:rPr lang="de-CH" sz="1200" dirty="0" err="1" smtClean="0">
                <a:sym typeface="Wingdings" pitchFamily="2" charset="2"/>
              </a:rPr>
              <a:t>Funakoshi</a:t>
            </a:r>
            <a:r>
              <a:rPr lang="de-CH" sz="1200" dirty="0" smtClean="0">
                <a:sym typeface="Wingdings" pitchFamily="2" charset="2"/>
              </a:rPr>
              <a:t>  </a:t>
            </a:r>
            <a:r>
              <a:rPr lang="de-CH" sz="1200" dirty="0" smtClean="0">
                <a:sym typeface="Wingdings" pitchFamily="2" charset="2"/>
                <a:hlinkClick r:id="rId3"/>
              </a:rPr>
              <a:t>http://www.youtube.com/watch?v=EUlC4URsnmg</a:t>
            </a:r>
            <a:endParaRPr lang="de-CH" sz="1200" dirty="0" smtClean="0">
              <a:sym typeface="Wingdings" pitchFamily="2" charset="2"/>
            </a:endParaRPr>
          </a:p>
          <a:p>
            <a:r>
              <a:rPr lang="de-CH" sz="1200" dirty="0" err="1" smtClean="0">
                <a:sym typeface="Wingdings" pitchFamily="2" charset="2"/>
              </a:rPr>
              <a:t>Heian</a:t>
            </a:r>
            <a:r>
              <a:rPr lang="de-CH" sz="1200" dirty="0" smtClean="0">
                <a:sym typeface="Wingdings" pitchFamily="2" charset="2"/>
              </a:rPr>
              <a:t> </a:t>
            </a:r>
            <a:r>
              <a:rPr lang="de-CH" sz="1200" dirty="0" err="1" smtClean="0">
                <a:sym typeface="Wingdings" pitchFamily="2" charset="2"/>
              </a:rPr>
              <a:t>Godan</a:t>
            </a:r>
            <a:r>
              <a:rPr lang="de-CH" sz="1200" dirty="0" smtClean="0">
                <a:sym typeface="Wingdings" pitchFamily="2" charset="2"/>
              </a:rPr>
              <a:t>, </a:t>
            </a:r>
            <a:r>
              <a:rPr lang="de-CH" sz="1200" dirty="0" err="1" smtClean="0">
                <a:sym typeface="Wingdings" pitchFamily="2" charset="2"/>
              </a:rPr>
              <a:t>Gigo</a:t>
            </a:r>
            <a:r>
              <a:rPr lang="de-CH" sz="1200" dirty="0" smtClean="0">
                <a:sym typeface="Wingdings" pitchFamily="2" charset="2"/>
              </a:rPr>
              <a:t> </a:t>
            </a:r>
            <a:r>
              <a:rPr lang="de-CH" sz="1200" dirty="0" err="1" smtClean="0">
                <a:sym typeface="Wingdings" pitchFamily="2" charset="2"/>
              </a:rPr>
              <a:t>Funakoshi</a:t>
            </a:r>
            <a:r>
              <a:rPr lang="de-CH" sz="1200" dirty="0" smtClean="0">
                <a:sym typeface="Wingdings" pitchFamily="2" charset="2"/>
              </a:rPr>
              <a:t>  </a:t>
            </a:r>
            <a:r>
              <a:rPr lang="de-CH" sz="1200" dirty="0" smtClean="0">
                <a:sym typeface="Wingdings" pitchFamily="2" charset="2"/>
                <a:hlinkClick r:id="rId4"/>
              </a:rPr>
              <a:t>http://www.youtube.com/watch?v=P6Oi7ACsh_c</a:t>
            </a:r>
            <a:r>
              <a:rPr lang="de-CH" sz="1200" dirty="0" smtClean="0">
                <a:sym typeface="Wingdings" pitchFamily="2" charset="2"/>
              </a:rPr>
              <a:t> </a:t>
            </a:r>
          </a:p>
          <a:p>
            <a:r>
              <a:rPr lang="de-CH" sz="1200" dirty="0" smtClean="0">
                <a:sym typeface="Wingdings" pitchFamily="2" charset="2"/>
              </a:rPr>
              <a:t>Allgemeines Video, </a:t>
            </a:r>
            <a:r>
              <a:rPr lang="de-CH" sz="1200" dirty="0" err="1" smtClean="0">
                <a:sym typeface="Wingdings" pitchFamily="2" charset="2"/>
              </a:rPr>
              <a:t>Gichin</a:t>
            </a:r>
            <a:r>
              <a:rPr lang="de-CH" sz="1200" dirty="0" smtClean="0">
                <a:sym typeface="Wingdings" pitchFamily="2" charset="2"/>
              </a:rPr>
              <a:t> </a:t>
            </a:r>
            <a:r>
              <a:rPr lang="de-CH" sz="1200" dirty="0" err="1" smtClean="0">
                <a:sym typeface="Wingdings" pitchFamily="2" charset="2"/>
              </a:rPr>
              <a:t>Funakoshi</a:t>
            </a:r>
            <a:r>
              <a:rPr lang="de-CH" sz="1200" dirty="0" smtClean="0">
                <a:sym typeface="Wingdings" pitchFamily="2" charset="2"/>
              </a:rPr>
              <a:t>  </a:t>
            </a:r>
            <a:r>
              <a:rPr lang="de-CH" sz="1200" dirty="0" smtClean="0">
                <a:sym typeface="Wingdings" pitchFamily="2" charset="2"/>
                <a:hlinkClick r:id="rId5"/>
              </a:rPr>
              <a:t>http://www.youtube.com/watch?v=jH9TDqeAPFA</a:t>
            </a:r>
            <a:r>
              <a:rPr lang="de-CH" sz="1200" dirty="0" smtClean="0">
                <a:sym typeface="Wingdings" pitchFamily="2" charset="2"/>
              </a:rPr>
              <a:t>  </a:t>
            </a:r>
            <a:endParaRPr lang="de-CH" sz="1200" dirty="0" smtClean="0">
              <a:sym typeface="Wingdings" pitchFamily="2" charset="2"/>
            </a:endParaRPr>
          </a:p>
          <a:p>
            <a:r>
              <a:rPr lang="de-CH" sz="1200" dirty="0" err="1" smtClean="0"/>
              <a:t>Kihon</a:t>
            </a:r>
            <a:r>
              <a:rPr lang="de-CH" sz="1200" dirty="0" smtClean="0"/>
              <a:t> </a:t>
            </a:r>
            <a:r>
              <a:rPr lang="de-CH" sz="1200" dirty="0"/>
              <a:t>und Kata, </a:t>
            </a:r>
            <a:r>
              <a:rPr lang="de-CH" sz="1200" dirty="0" err="1"/>
              <a:t>Nakayama</a:t>
            </a:r>
            <a:r>
              <a:rPr lang="de-CH" sz="1200" dirty="0"/>
              <a:t> mit Instruktoren </a:t>
            </a:r>
            <a:r>
              <a:rPr lang="de-CH" sz="1200" dirty="0">
                <a:sym typeface="Wingdings" pitchFamily="2" charset="2"/>
              </a:rPr>
              <a:t> </a:t>
            </a:r>
            <a:r>
              <a:rPr lang="de-CH" sz="1200" dirty="0">
                <a:hlinkClick r:id="rId6"/>
              </a:rPr>
              <a:t>http://</a:t>
            </a:r>
            <a:r>
              <a:rPr lang="de-CH" sz="1200" dirty="0" smtClean="0">
                <a:hlinkClick r:id="rId6"/>
              </a:rPr>
              <a:t>www.youtube.com/watch?v=gpmfohoeFtA</a:t>
            </a:r>
            <a:endParaRPr lang="de-CH" sz="1200" dirty="0" smtClean="0"/>
          </a:p>
          <a:p>
            <a:r>
              <a:rPr lang="de-DE" sz="1200" dirty="0"/>
              <a:t>JKA Schulungsvideo </a:t>
            </a:r>
            <a:r>
              <a:rPr lang="de-DE" sz="1200" dirty="0">
                <a:sym typeface="Wingdings" pitchFamily="2" charset="2"/>
              </a:rPr>
              <a:t> </a:t>
            </a:r>
            <a:r>
              <a:rPr lang="de-DE" sz="1200" dirty="0">
                <a:sym typeface="Wingdings" pitchFamily="2" charset="2"/>
                <a:hlinkClick r:id="rId7"/>
              </a:rPr>
              <a:t>http://www.youtube.com/watch?v=ut8IZI7c510</a:t>
            </a:r>
            <a:r>
              <a:rPr lang="de-DE" sz="1200" dirty="0">
                <a:sym typeface="Wingdings" pitchFamily="2" charset="2"/>
              </a:rPr>
              <a:t> </a:t>
            </a:r>
          </a:p>
          <a:p>
            <a:r>
              <a:rPr lang="de-DE" sz="1200" dirty="0">
                <a:sym typeface="Wingdings" pitchFamily="2" charset="2"/>
              </a:rPr>
              <a:t>JKA (alt / neuer)  </a:t>
            </a:r>
            <a:r>
              <a:rPr lang="de-DE" sz="1200" dirty="0">
                <a:sym typeface="Wingdings" pitchFamily="2" charset="2"/>
                <a:hlinkClick r:id="rId8"/>
              </a:rPr>
              <a:t>http://</a:t>
            </a:r>
            <a:r>
              <a:rPr lang="de-DE" sz="1200" dirty="0" smtClean="0">
                <a:sym typeface="Wingdings" pitchFamily="2" charset="2"/>
                <a:hlinkClick r:id="rId8"/>
              </a:rPr>
              <a:t>www.youtube.com/watch?v=fbv8LNgwa6U</a:t>
            </a:r>
            <a:endParaRPr lang="de-CH" sz="1200" dirty="0"/>
          </a:p>
          <a:p>
            <a:r>
              <a:rPr lang="de-DE" sz="1200" dirty="0" err="1"/>
              <a:t>Kumite</a:t>
            </a:r>
            <a:r>
              <a:rPr lang="de-DE" sz="1200" dirty="0"/>
              <a:t>: Kanazawa / </a:t>
            </a:r>
            <a:r>
              <a:rPr lang="de-DE" sz="1200" dirty="0" err="1"/>
              <a:t>Enoeda</a:t>
            </a:r>
            <a:r>
              <a:rPr lang="de-DE" sz="1200" dirty="0"/>
              <a:t> </a:t>
            </a:r>
            <a:r>
              <a:rPr lang="de-DE" sz="1200" dirty="0">
                <a:sym typeface="Wingdings" pitchFamily="2" charset="2"/>
              </a:rPr>
              <a:t> </a:t>
            </a:r>
            <a:r>
              <a:rPr lang="de-DE" sz="1200" dirty="0">
                <a:hlinkClick r:id="rId9"/>
              </a:rPr>
              <a:t>http://www.youtube.com/watch?v=PL-qEPUDBlI</a:t>
            </a:r>
            <a:endParaRPr lang="de-DE" sz="1200" dirty="0"/>
          </a:p>
          <a:p>
            <a:r>
              <a:rPr lang="de-CH" sz="1200" dirty="0" err="1">
                <a:sym typeface="Wingdings" pitchFamily="2" charset="2"/>
              </a:rPr>
              <a:t>Unsu</a:t>
            </a:r>
            <a:r>
              <a:rPr lang="de-CH" sz="1200" dirty="0">
                <a:sym typeface="Wingdings" pitchFamily="2" charset="2"/>
              </a:rPr>
              <a:t>, </a:t>
            </a:r>
            <a:r>
              <a:rPr lang="de-CH" sz="1200" dirty="0" err="1">
                <a:sym typeface="Wingdings" pitchFamily="2" charset="2"/>
              </a:rPr>
              <a:t>Ochi</a:t>
            </a:r>
            <a:r>
              <a:rPr lang="de-CH" sz="1200" dirty="0">
                <a:sym typeface="Wingdings" pitchFamily="2" charset="2"/>
              </a:rPr>
              <a:t> (altes Video)  </a:t>
            </a:r>
            <a:r>
              <a:rPr lang="de-CH" sz="1200" dirty="0">
                <a:sym typeface="Wingdings" pitchFamily="2" charset="2"/>
                <a:hlinkClick r:id="rId10"/>
              </a:rPr>
              <a:t>http://www.youtube.com/watch?v=qNj_CQtglPc</a:t>
            </a:r>
            <a:endParaRPr lang="de-CH" sz="1200" dirty="0">
              <a:sym typeface="Wingdings" pitchFamily="2" charset="2"/>
            </a:endParaRPr>
          </a:p>
          <a:p>
            <a:r>
              <a:rPr lang="de-CH" sz="1200" dirty="0" err="1" smtClean="0"/>
              <a:t>Nijushiho</a:t>
            </a:r>
            <a:r>
              <a:rPr lang="de-CH" sz="1200" dirty="0" smtClean="0"/>
              <a:t>, </a:t>
            </a:r>
            <a:r>
              <a:rPr lang="de-CH" sz="1200" dirty="0" err="1" smtClean="0"/>
              <a:t>Ochi</a:t>
            </a:r>
            <a:r>
              <a:rPr lang="de-CH" sz="1200" dirty="0" smtClean="0"/>
              <a:t> </a:t>
            </a:r>
            <a:r>
              <a:rPr lang="de-CH" sz="1200" dirty="0" smtClean="0">
                <a:sym typeface="Wingdings" pitchFamily="2" charset="2"/>
              </a:rPr>
              <a:t> </a:t>
            </a:r>
            <a:r>
              <a:rPr lang="de-CH" sz="1200" dirty="0">
                <a:hlinkClick r:id="rId11"/>
              </a:rPr>
              <a:t>http://www.youtube.com/watch?v=2P6Pl4mlJZY</a:t>
            </a:r>
            <a:endParaRPr lang="de-CH" sz="1200" dirty="0"/>
          </a:p>
          <a:p>
            <a:r>
              <a:rPr lang="de-CH" sz="1200" dirty="0" err="1" smtClean="0">
                <a:sym typeface="Wingdings" pitchFamily="2" charset="2"/>
              </a:rPr>
              <a:t>Empi</a:t>
            </a:r>
            <a:r>
              <a:rPr lang="de-CH" sz="1200" dirty="0" smtClean="0">
                <a:sym typeface="Wingdings" pitchFamily="2" charset="2"/>
              </a:rPr>
              <a:t>, </a:t>
            </a:r>
            <a:r>
              <a:rPr lang="de-CH" sz="1200" dirty="0" err="1" smtClean="0">
                <a:sym typeface="Wingdings" pitchFamily="2" charset="2"/>
              </a:rPr>
              <a:t>Goshushiho-Sho</a:t>
            </a:r>
            <a:r>
              <a:rPr lang="de-CH" sz="1200" dirty="0" smtClean="0">
                <a:sym typeface="Wingdings" pitchFamily="2" charset="2"/>
              </a:rPr>
              <a:t>, </a:t>
            </a:r>
            <a:r>
              <a:rPr lang="de-CH" sz="1200" dirty="0" err="1" smtClean="0">
                <a:sym typeface="Wingdings" pitchFamily="2" charset="2"/>
              </a:rPr>
              <a:t>Soching</a:t>
            </a:r>
            <a:r>
              <a:rPr lang="de-CH" sz="1200" dirty="0" smtClean="0">
                <a:sym typeface="Wingdings" pitchFamily="2" charset="2"/>
              </a:rPr>
              <a:t>,</a:t>
            </a:r>
            <a:r>
              <a:rPr lang="de-CH" sz="1200" dirty="0" smtClean="0">
                <a:sym typeface="Wingdings" pitchFamily="2" charset="2"/>
              </a:rPr>
              <a:t> </a:t>
            </a:r>
            <a:r>
              <a:rPr lang="de-CH" sz="1200" dirty="0">
                <a:sym typeface="Wingdings" pitchFamily="2" charset="2"/>
              </a:rPr>
              <a:t>Osaka  </a:t>
            </a:r>
            <a:r>
              <a:rPr lang="de-CH" sz="1200" dirty="0">
                <a:sym typeface="Wingdings" pitchFamily="2" charset="2"/>
                <a:hlinkClick r:id="rId12"/>
              </a:rPr>
              <a:t>http://</a:t>
            </a:r>
            <a:r>
              <a:rPr lang="de-CH" sz="1200" dirty="0" smtClean="0">
                <a:sym typeface="Wingdings" pitchFamily="2" charset="2"/>
                <a:hlinkClick r:id="rId12"/>
              </a:rPr>
              <a:t>www.youtube.com/watch?v=NXcNWD-CD-s</a:t>
            </a:r>
            <a:r>
              <a:rPr lang="de-CH" sz="1200" dirty="0" smtClean="0">
                <a:sym typeface="Wingdings" pitchFamily="2" charset="2"/>
              </a:rPr>
              <a:t> </a:t>
            </a:r>
          </a:p>
          <a:p>
            <a:r>
              <a:rPr lang="de-CH" sz="1200" dirty="0" err="1" smtClean="0">
                <a:sym typeface="Wingdings" pitchFamily="2" charset="2"/>
              </a:rPr>
              <a:t>Sochin</a:t>
            </a:r>
            <a:r>
              <a:rPr lang="de-CH" sz="1200" dirty="0" smtClean="0">
                <a:sym typeface="Wingdings" pitchFamily="2" charset="2"/>
              </a:rPr>
              <a:t> </a:t>
            </a:r>
            <a:r>
              <a:rPr lang="de-CH" sz="1200" dirty="0" smtClean="0">
                <a:sym typeface="Wingdings" pitchFamily="2" charset="2"/>
              </a:rPr>
              <a:t>final </a:t>
            </a:r>
            <a:r>
              <a:rPr lang="de-CH" sz="1200" dirty="0">
                <a:sym typeface="Wingdings" pitchFamily="2" charset="2"/>
              </a:rPr>
              <a:t>in Kairo </a:t>
            </a:r>
            <a:r>
              <a:rPr lang="de-CH" sz="1200" dirty="0">
                <a:sym typeface="Wingdings" pitchFamily="2" charset="2"/>
              </a:rPr>
              <a:t>1983, Osaka </a:t>
            </a:r>
            <a:r>
              <a:rPr lang="de-CH" sz="1200" dirty="0">
                <a:sym typeface="Wingdings" pitchFamily="2" charset="2"/>
              </a:rPr>
              <a:t> </a:t>
            </a:r>
            <a:r>
              <a:rPr lang="de-CH" sz="1200" dirty="0">
                <a:sym typeface="Wingdings" pitchFamily="2" charset="2"/>
                <a:hlinkClick r:id="rId13"/>
              </a:rPr>
              <a:t>http://</a:t>
            </a:r>
            <a:r>
              <a:rPr lang="de-CH" sz="1200" dirty="0" smtClean="0">
                <a:sym typeface="Wingdings" pitchFamily="2" charset="2"/>
                <a:hlinkClick r:id="rId13"/>
              </a:rPr>
              <a:t>www.youtube.com/watch?v=zN85i_741AI</a:t>
            </a:r>
            <a:r>
              <a:rPr lang="de-CH" sz="1200" dirty="0" smtClean="0">
                <a:sym typeface="Wingdings" pitchFamily="2" charset="2"/>
              </a:rPr>
              <a:t> </a:t>
            </a:r>
          </a:p>
          <a:p>
            <a:r>
              <a:rPr lang="de-CH" sz="1200" dirty="0" err="1" smtClean="0">
                <a:sym typeface="Wingdings" pitchFamily="2" charset="2"/>
              </a:rPr>
              <a:t>Sochin</a:t>
            </a:r>
            <a:r>
              <a:rPr lang="de-CH" sz="1200" dirty="0" smtClean="0">
                <a:sym typeface="Wingdings" pitchFamily="2" charset="2"/>
              </a:rPr>
              <a:t> </a:t>
            </a:r>
            <a:r>
              <a:rPr lang="de-CH" sz="1200" dirty="0" smtClean="0">
                <a:sym typeface="Wingdings" pitchFamily="2" charset="2"/>
              </a:rPr>
              <a:t>im </a:t>
            </a:r>
            <a:r>
              <a:rPr lang="de-CH" sz="1200" dirty="0" err="1" smtClean="0">
                <a:sym typeface="Wingdings" pitchFamily="2" charset="2"/>
              </a:rPr>
              <a:t>Dojo</a:t>
            </a:r>
            <a:r>
              <a:rPr lang="de-CH" sz="1200" dirty="0">
                <a:sym typeface="Wingdings" pitchFamily="2" charset="2"/>
              </a:rPr>
              <a:t>, </a:t>
            </a:r>
            <a:r>
              <a:rPr lang="de-CH" sz="1200" dirty="0" smtClean="0">
                <a:sym typeface="Wingdings" pitchFamily="2" charset="2"/>
              </a:rPr>
              <a:t>Osaka   </a:t>
            </a:r>
            <a:r>
              <a:rPr lang="de-CH" sz="1200" dirty="0">
                <a:sym typeface="Wingdings" pitchFamily="2" charset="2"/>
                <a:hlinkClick r:id="rId14"/>
              </a:rPr>
              <a:t>http://</a:t>
            </a:r>
            <a:r>
              <a:rPr lang="de-CH" sz="1200" dirty="0" smtClean="0">
                <a:sym typeface="Wingdings" pitchFamily="2" charset="2"/>
                <a:hlinkClick r:id="rId14"/>
              </a:rPr>
              <a:t>www.youtube.com/watch?v=7LtlVHFRZxY</a:t>
            </a:r>
            <a:endParaRPr lang="de-CH" sz="1200" dirty="0" smtClean="0">
              <a:sym typeface="Wingdings" pitchFamily="2" charset="2"/>
            </a:endParaRPr>
          </a:p>
          <a:p>
            <a:r>
              <a:rPr lang="de-CH" sz="1200" dirty="0" err="1" smtClean="0">
                <a:sym typeface="Wingdings" pitchFamily="2" charset="2"/>
              </a:rPr>
              <a:t>Sochin</a:t>
            </a:r>
            <a:r>
              <a:rPr lang="de-CH" sz="1200" dirty="0" smtClean="0">
                <a:sym typeface="Wingdings" pitchFamily="2" charset="2"/>
              </a:rPr>
              <a:t>, </a:t>
            </a:r>
            <a:r>
              <a:rPr lang="de-CH" sz="1200" dirty="0">
                <a:sym typeface="Wingdings" pitchFamily="2" charset="2"/>
              </a:rPr>
              <a:t>K</a:t>
            </a:r>
            <a:r>
              <a:rPr lang="de-CH" sz="1200" dirty="0" smtClean="0">
                <a:sym typeface="Wingdings" pitchFamily="2" charset="2"/>
              </a:rPr>
              <a:t>azuaki </a:t>
            </a:r>
            <a:r>
              <a:rPr lang="de-CH" sz="1200" dirty="0">
                <a:sym typeface="Wingdings" pitchFamily="2" charset="2"/>
              </a:rPr>
              <a:t> </a:t>
            </a:r>
            <a:r>
              <a:rPr lang="de-CH" sz="1200" dirty="0">
                <a:sym typeface="Wingdings" pitchFamily="2" charset="2"/>
                <a:hlinkClick r:id="rId15"/>
              </a:rPr>
              <a:t>http://www.youtube.com/watch?v=-H1BEwNwIgY</a:t>
            </a:r>
            <a:endParaRPr lang="de-CH" sz="1200" dirty="0">
              <a:sym typeface="Wingdings" pitchFamily="2" charset="2"/>
            </a:endParaRPr>
          </a:p>
          <a:p>
            <a:r>
              <a:rPr lang="de-CH" sz="1200" dirty="0" err="1" smtClean="0">
                <a:sym typeface="Wingdings" pitchFamily="2" charset="2"/>
              </a:rPr>
              <a:t>Unsu</a:t>
            </a:r>
            <a:r>
              <a:rPr lang="de-CH" sz="1200" dirty="0" smtClean="0">
                <a:sym typeface="Wingdings" pitchFamily="2" charset="2"/>
              </a:rPr>
              <a:t>,  </a:t>
            </a:r>
            <a:r>
              <a:rPr lang="de-CH" sz="1200" dirty="0" err="1" smtClean="0">
                <a:sym typeface="Wingdings" pitchFamily="2" charset="2"/>
              </a:rPr>
              <a:t>Milon</a:t>
            </a:r>
            <a:r>
              <a:rPr lang="de-CH" sz="1200" dirty="0">
                <a:sym typeface="Wingdings" pitchFamily="2" charset="2"/>
              </a:rPr>
              <a:t> </a:t>
            </a:r>
            <a:r>
              <a:rPr lang="de-CH" sz="1200" dirty="0" smtClean="0">
                <a:sym typeface="Wingdings" pitchFamily="2" charset="2"/>
              </a:rPr>
              <a:t> </a:t>
            </a:r>
            <a:r>
              <a:rPr lang="de-CH" sz="1200" dirty="0">
                <a:sym typeface="Wingdings" pitchFamily="2" charset="2"/>
                <a:hlinkClick r:id="rId16"/>
              </a:rPr>
              <a:t>http://www.youtube.com/watch?v=rttTOKBNxpg</a:t>
            </a:r>
            <a:r>
              <a:rPr lang="de-CH" sz="1200" dirty="0">
                <a:sym typeface="Wingdings" pitchFamily="2" charset="2"/>
              </a:rPr>
              <a:t> </a:t>
            </a:r>
          </a:p>
          <a:p>
            <a:r>
              <a:rPr lang="de-CH" sz="1200" dirty="0" err="1" smtClean="0">
                <a:sym typeface="Wingdings" pitchFamily="2" charset="2"/>
              </a:rPr>
              <a:t>Sochin</a:t>
            </a:r>
            <a:r>
              <a:rPr lang="de-CH" sz="1200" dirty="0" smtClean="0">
                <a:sym typeface="Wingdings" pitchFamily="2" charset="2"/>
              </a:rPr>
              <a:t>, </a:t>
            </a:r>
            <a:r>
              <a:rPr lang="de-CH" sz="1200" dirty="0" err="1">
                <a:sym typeface="Wingdings" pitchFamily="2" charset="2"/>
              </a:rPr>
              <a:t>Valdesi</a:t>
            </a:r>
            <a:r>
              <a:rPr lang="de-CH" sz="1200" dirty="0">
                <a:sym typeface="Wingdings" pitchFamily="2" charset="2"/>
              </a:rPr>
              <a:t>  </a:t>
            </a:r>
            <a:r>
              <a:rPr lang="de-CH" sz="1200" dirty="0">
                <a:sym typeface="Wingdings" pitchFamily="2" charset="2"/>
                <a:hlinkClick r:id="rId17"/>
              </a:rPr>
              <a:t>http://</a:t>
            </a:r>
            <a:r>
              <a:rPr lang="de-CH" sz="1200" dirty="0" smtClean="0">
                <a:sym typeface="Wingdings" pitchFamily="2" charset="2"/>
                <a:hlinkClick r:id="rId17"/>
              </a:rPr>
              <a:t>www.youtube.com/watch?v=Ox7rJiM6zFw</a:t>
            </a:r>
            <a:endParaRPr lang="de-CH" sz="1200" dirty="0" smtClean="0">
              <a:sym typeface="Wingdings" pitchFamily="2" charset="2"/>
            </a:endParaRPr>
          </a:p>
          <a:p>
            <a:r>
              <a:rPr lang="de-CH" sz="1200" dirty="0" err="1" smtClean="0">
                <a:sym typeface="Wingdings" pitchFamily="2" charset="2"/>
              </a:rPr>
              <a:t>Jion</a:t>
            </a:r>
            <a:r>
              <a:rPr lang="de-CH" sz="1200" dirty="0" smtClean="0">
                <a:sym typeface="Wingdings" pitchFamily="2" charset="2"/>
              </a:rPr>
              <a:t>, Team Kata Japan </a:t>
            </a:r>
            <a:r>
              <a:rPr lang="de-CH" sz="1200" dirty="0">
                <a:sym typeface="Wingdings" pitchFamily="2" charset="2"/>
              </a:rPr>
              <a:t>2012 WKF  </a:t>
            </a:r>
            <a:r>
              <a:rPr lang="de-CH" sz="1200" dirty="0">
                <a:sym typeface="Wingdings" pitchFamily="2" charset="2"/>
                <a:hlinkClick r:id="rId18"/>
              </a:rPr>
              <a:t>http://</a:t>
            </a:r>
            <a:r>
              <a:rPr lang="de-CH" sz="1200" dirty="0" smtClean="0">
                <a:sym typeface="Wingdings" pitchFamily="2" charset="2"/>
                <a:hlinkClick r:id="rId18"/>
              </a:rPr>
              <a:t>www.youtube.com/watch?v=W0Ryd9Kbvs4</a:t>
            </a:r>
            <a:r>
              <a:rPr lang="de-CH" sz="1200" dirty="0" smtClean="0">
                <a:sym typeface="Wingdings" pitchFamily="2" charset="2"/>
              </a:rPr>
              <a:t/>
            </a:r>
            <a:br>
              <a:rPr lang="de-CH" sz="1200" dirty="0" smtClean="0">
                <a:sym typeface="Wingdings" pitchFamily="2" charset="2"/>
              </a:rPr>
            </a:br>
            <a:r>
              <a:rPr lang="de-CH" sz="1200" dirty="0" err="1" smtClean="0">
                <a:sym typeface="Wingdings" pitchFamily="2" charset="2"/>
              </a:rPr>
              <a:t>Unsu</a:t>
            </a:r>
            <a:r>
              <a:rPr lang="de-CH" sz="1200" dirty="0" smtClean="0">
                <a:sym typeface="Wingdings" pitchFamily="2" charset="2"/>
              </a:rPr>
              <a:t> Team Kata Japan 2012 </a:t>
            </a:r>
            <a:r>
              <a:rPr lang="de-CH" sz="1200" dirty="0" err="1" smtClean="0">
                <a:sym typeface="Wingdings" pitchFamily="2" charset="2"/>
              </a:rPr>
              <a:t>with</a:t>
            </a:r>
            <a:r>
              <a:rPr lang="de-CH" sz="1200" dirty="0" smtClean="0">
                <a:sym typeface="Wingdings" pitchFamily="2" charset="2"/>
              </a:rPr>
              <a:t> </a:t>
            </a:r>
            <a:r>
              <a:rPr lang="de-CH" sz="1200" dirty="0" err="1" smtClean="0">
                <a:sym typeface="Wingdings" pitchFamily="2" charset="2"/>
              </a:rPr>
              <a:t>Bunkai</a:t>
            </a:r>
            <a:r>
              <a:rPr lang="de-CH" sz="1200" dirty="0">
                <a:sym typeface="Wingdings" pitchFamily="2" charset="2"/>
              </a:rPr>
              <a:t>  </a:t>
            </a:r>
            <a:r>
              <a:rPr lang="de-CH" sz="1200" dirty="0">
                <a:sym typeface="Wingdings" pitchFamily="2" charset="2"/>
                <a:hlinkClick r:id="rId19"/>
              </a:rPr>
              <a:t>http://</a:t>
            </a:r>
            <a:r>
              <a:rPr lang="de-CH" sz="1200" dirty="0" smtClean="0">
                <a:sym typeface="Wingdings" pitchFamily="2" charset="2"/>
                <a:hlinkClick r:id="rId19"/>
              </a:rPr>
              <a:t>www.youtube.com/watch?v=M62TaKXQQjI</a:t>
            </a:r>
            <a:r>
              <a:rPr lang="de-CH" sz="1200" dirty="0" smtClean="0">
                <a:sym typeface="Wingdings" pitchFamily="2" charset="2"/>
              </a:rPr>
              <a:t> </a:t>
            </a:r>
            <a:endParaRPr lang="de-CH" sz="1200" dirty="0">
              <a:sym typeface="Wingdings" pitchFamily="2" charset="2"/>
            </a:endParaRPr>
          </a:p>
          <a:p>
            <a:endParaRPr lang="de-CH" sz="1200" dirty="0">
              <a:sym typeface="Wingdings" pitchFamily="2" charset="2"/>
            </a:endParaRPr>
          </a:p>
          <a:p>
            <a:endParaRPr lang="de-CH" sz="1200" dirty="0">
              <a:sym typeface="Wingdings" pitchFamily="2" charset="2"/>
            </a:endParaRPr>
          </a:p>
          <a:p>
            <a:endParaRPr lang="de-CH" sz="1200" dirty="0">
              <a:sym typeface="Wingdings" pitchFamily="2" charset="2"/>
            </a:endParaRPr>
          </a:p>
          <a:p>
            <a:endParaRPr lang="de-CH" sz="1200" dirty="0">
              <a:sym typeface="Wingdings" pitchFamily="2" charset="2"/>
            </a:endParaRPr>
          </a:p>
          <a:p>
            <a:endParaRPr lang="de-CH" sz="1200" dirty="0" smtClean="0">
              <a:sym typeface="Wingdings" pitchFamily="2" charset="2"/>
            </a:endParaRPr>
          </a:p>
          <a:p>
            <a:endParaRPr lang="de-CH" sz="1200" dirty="0"/>
          </a:p>
          <a:p>
            <a:endParaRPr lang="de-CH" sz="12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48AC-32D8-48F3-BD16-70CE670401FF}" type="datetime1">
              <a:rPr lang="de-DE" smtClean="0"/>
              <a:t>10.06.2013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Swiss Karatedo Renmei SKR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20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2911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Frühgeschichte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724400"/>
          </a:xfrm>
        </p:spPr>
        <p:txBody>
          <a:bodyPr>
            <a:normAutofit/>
          </a:bodyPr>
          <a:lstStyle/>
          <a:p>
            <a:r>
              <a:rPr lang="de-CH" sz="2800" dirty="0" smtClean="0"/>
              <a:t>Kampf begleitet Menschheitsgeschichte seit ihrem Entstehen</a:t>
            </a:r>
          </a:p>
          <a:p>
            <a:r>
              <a:rPr lang="de-CH" sz="2800" dirty="0" smtClean="0"/>
              <a:t>Vor ca. 2Mio J. erstmals Gattung Mensch (Homo erectus) festgestellt</a:t>
            </a:r>
          </a:p>
          <a:p>
            <a:r>
              <a:rPr lang="de-CH" sz="2800" dirty="0" smtClean="0"/>
              <a:t>Kampf als Mittel der Verteidigung von </a:t>
            </a:r>
          </a:p>
          <a:p>
            <a:pPr lvl="1"/>
            <a:r>
              <a:rPr lang="de-CH" sz="2000" dirty="0" smtClean="0"/>
              <a:t>Essgebieten (v.a. gegen andere Menschen) und </a:t>
            </a:r>
          </a:p>
          <a:p>
            <a:pPr lvl="1"/>
            <a:r>
              <a:rPr lang="de-CH" sz="2000" dirty="0" smtClean="0"/>
              <a:t>der Eroberung von neuen Gebieten  (v.a. gegen Tiere)</a:t>
            </a:r>
          </a:p>
          <a:p>
            <a:r>
              <a:rPr lang="de-CH" sz="2800" dirty="0" smtClean="0"/>
              <a:t>Mit &amp; ohne Waffen, je nach Wissensstand und Kultur</a:t>
            </a:r>
          </a:p>
          <a:p>
            <a:pPr lvl="1"/>
            <a:r>
              <a:rPr lang="de-CH" sz="2000" dirty="0" smtClean="0"/>
              <a:t>Steinzeit: Steine als Waffen und Werkzeuge</a:t>
            </a:r>
          </a:p>
          <a:p>
            <a:pPr lvl="1"/>
            <a:r>
              <a:rPr lang="de-CH" sz="2000" dirty="0" smtClean="0"/>
              <a:t>Kupfer-/Bronzezeit: Metalle </a:t>
            </a:r>
            <a:r>
              <a:rPr lang="de-CH" sz="2000" dirty="0" smtClean="0">
                <a:sym typeface="Wingdings" pitchFamily="2" charset="2"/>
              </a:rPr>
              <a:t> Beherrschung von Feuer</a:t>
            </a:r>
          </a:p>
          <a:p>
            <a:pPr lvl="1"/>
            <a:r>
              <a:rPr lang="de-CH" sz="2000" dirty="0" smtClean="0">
                <a:sym typeface="Wingdings" pitchFamily="2" charset="2"/>
              </a:rPr>
              <a:t>Eisenzeit: grosses Wissen zur Herstellung, nur bei Hochkulturen</a:t>
            </a:r>
            <a:endParaRPr lang="de-CH" sz="20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48AC-32D8-48F3-BD16-70CE670401FF}" type="datetime1">
              <a:rPr lang="de-DE" smtClean="0"/>
              <a:t>08.06.2013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Swiss Karatedo Renmei SKR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304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Wanderungen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5246688"/>
            <a:ext cx="8686800" cy="1382712"/>
          </a:xfrm>
        </p:spPr>
        <p:txBody>
          <a:bodyPr>
            <a:normAutofit fontScale="55000" lnSpcReduction="20000"/>
          </a:bodyPr>
          <a:lstStyle/>
          <a:p>
            <a:r>
              <a:rPr lang="de-CH" dirty="0" smtClean="0"/>
              <a:t>Mehrere Wanderzüge, Jahreszahlen je nach Autor sehr unterschiedlich</a:t>
            </a:r>
          </a:p>
          <a:p>
            <a:r>
              <a:rPr lang="de-CH" dirty="0" smtClean="0"/>
              <a:t>Übereinstimmend: Ursprung Afrika </a:t>
            </a:r>
            <a:br>
              <a:rPr lang="de-CH" dirty="0" smtClean="0"/>
            </a:br>
            <a:r>
              <a:rPr lang="de-CH" dirty="0" smtClean="0">
                <a:sym typeface="Wingdings" pitchFamily="2" charset="2"/>
              </a:rPr>
              <a:t> naher Osten | Südasien | Australien (küstennah)</a:t>
            </a:r>
            <a:br>
              <a:rPr lang="de-CH" dirty="0" smtClean="0">
                <a:sym typeface="Wingdings" pitchFamily="2" charset="2"/>
              </a:rPr>
            </a:br>
            <a:r>
              <a:rPr lang="de-CH" dirty="0" smtClean="0">
                <a:sym typeface="Wingdings" pitchFamily="2" charset="2"/>
              </a:rPr>
              <a:t> Europa | Zentral- und Ostasien</a:t>
            </a:r>
            <a:br>
              <a:rPr lang="de-CH" dirty="0" smtClean="0">
                <a:sym typeface="Wingdings" pitchFamily="2" charset="2"/>
              </a:rPr>
            </a:br>
            <a:r>
              <a:rPr lang="de-CH" dirty="0" smtClean="0">
                <a:sym typeface="Wingdings" pitchFamily="2" charset="2"/>
              </a:rPr>
              <a:t> beide Teile Amerikas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48AC-32D8-48F3-BD16-70CE670401FF}" type="datetime1">
              <a:rPr lang="de-DE" smtClean="0"/>
              <a:t>08.06.2013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Swiss Karatedo Renmei SKR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4</a:t>
            </a:fld>
            <a:endParaRPr lang="de-CH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1382712"/>
            <a:ext cx="7620000" cy="391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feld 6"/>
          <p:cNvSpPr txBox="1"/>
          <p:nvPr/>
        </p:nvSpPr>
        <p:spPr>
          <a:xfrm rot="16200000">
            <a:off x="5892800" y="2727910"/>
            <a:ext cx="48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600" i="1" dirty="0" smtClean="0"/>
              <a:t>Quelle: </a:t>
            </a:r>
            <a:r>
              <a:rPr lang="de-CH" sz="1600" dirty="0" smtClean="0"/>
              <a:t>Mauricio </a:t>
            </a:r>
            <a:r>
              <a:rPr lang="de-CH" sz="1600" dirty="0" err="1"/>
              <a:t>Lucioni</a:t>
            </a:r>
            <a:r>
              <a:rPr lang="de-CH" sz="1600" dirty="0"/>
              <a:t>, de Lima, </a:t>
            </a:r>
            <a:r>
              <a:rPr lang="de-CH" sz="1600" dirty="0" err="1"/>
              <a:t>Perú</a:t>
            </a:r>
            <a:r>
              <a:rPr lang="de-CH" sz="1600" dirty="0" smtClean="0"/>
              <a:t>. 2010</a:t>
            </a:r>
            <a:endParaRPr lang="de-CH" sz="1600" dirty="0"/>
          </a:p>
        </p:txBody>
      </p:sp>
    </p:spTree>
    <p:extLst>
      <p:ext uri="{BB962C8B-B14F-4D97-AF65-F5344CB8AC3E}">
        <p14:creationId xmlns:p14="http://schemas.microsoft.com/office/powerpoint/2010/main" val="78143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Hochkulturen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Geprägt von gemeinsamen Kulturverständnis </a:t>
            </a:r>
            <a:r>
              <a:rPr lang="de-CH" sz="2400" dirty="0" smtClean="0"/>
              <a:t>(Regeln des Tun und Lassens, Grundbedürfnisse sind gesichert)</a:t>
            </a:r>
          </a:p>
          <a:p>
            <a:r>
              <a:rPr lang="de-CH" dirty="0" smtClean="0"/>
              <a:t>Zusammenhalt via Religion, Handel/Wirtschaft, überlegener Kampftaktik, Schriftkultur</a:t>
            </a:r>
          </a:p>
          <a:p>
            <a:r>
              <a:rPr lang="de-CH" dirty="0" smtClean="0"/>
              <a:t>Faust-Kampfformen nachgewiesen in</a:t>
            </a:r>
          </a:p>
          <a:p>
            <a:pPr lvl="1"/>
            <a:r>
              <a:rPr lang="de-CH" dirty="0" smtClean="0"/>
              <a:t>Mesopotamien (Sumer, 3500 v.Chr.), von dort nach</a:t>
            </a:r>
          </a:p>
          <a:p>
            <a:pPr lvl="1"/>
            <a:r>
              <a:rPr lang="de-CH" dirty="0" smtClean="0"/>
              <a:t>Ägypten (2660 v.Chr.), von dort nach</a:t>
            </a:r>
          </a:p>
          <a:p>
            <a:pPr lvl="2"/>
            <a:r>
              <a:rPr lang="de-CH" dirty="0" smtClean="0"/>
              <a:t>Via Syrien, Kreta zu Alt-Griechen (1500 v.Chr.)</a:t>
            </a:r>
          </a:p>
          <a:p>
            <a:pPr lvl="2"/>
            <a:r>
              <a:rPr lang="de-CH" dirty="0" smtClean="0"/>
              <a:t>Via Handel nach Indien (2500 v.Chr.)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48AC-32D8-48F3-BD16-70CE670401FF}" type="datetime1">
              <a:rPr lang="de-DE" smtClean="0"/>
              <a:t>08.06.2013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Swiss Karatedo Renmei SKR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190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Pankration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Griechischer </a:t>
            </a:r>
            <a:r>
              <a:rPr lang="de-CH" dirty="0" err="1" smtClean="0"/>
              <a:t>Allkampf</a:t>
            </a:r>
            <a:r>
              <a:rPr lang="de-CH" dirty="0" smtClean="0"/>
              <a:t> (</a:t>
            </a:r>
            <a:r>
              <a:rPr lang="de-DE" i="1" dirty="0" err="1"/>
              <a:t>pan</a:t>
            </a:r>
            <a:r>
              <a:rPr lang="de-DE" dirty="0"/>
              <a:t> „alles“, </a:t>
            </a:r>
            <a:r>
              <a:rPr lang="de-DE" i="1" dirty="0" err="1"/>
              <a:t>kratos</a:t>
            </a:r>
            <a:r>
              <a:rPr lang="de-DE" dirty="0"/>
              <a:t> „Kraft</a:t>
            </a:r>
            <a:r>
              <a:rPr lang="de-DE" dirty="0" smtClean="0"/>
              <a:t>“)</a:t>
            </a:r>
          </a:p>
          <a:p>
            <a:r>
              <a:rPr lang="de-CH" dirty="0"/>
              <a:t>erstmals 648 </a:t>
            </a:r>
            <a:r>
              <a:rPr lang="de-CH" dirty="0" smtClean="0"/>
              <a:t>v.Chr</a:t>
            </a:r>
            <a:r>
              <a:rPr lang="de-CH" dirty="0"/>
              <a:t>. bei </a:t>
            </a:r>
            <a:r>
              <a:rPr lang="de-CH" dirty="0" smtClean="0"/>
              <a:t>33</a:t>
            </a:r>
            <a:r>
              <a:rPr lang="de-CH" dirty="0"/>
              <a:t>. Olympischen </a:t>
            </a:r>
            <a:r>
              <a:rPr lang="de-CH" dirty="0" smtClean="0"/>
              <a:t>Spielen</a:t>
            </a:r>
          </a:p>
          <a:p>
            <a:r>
              <a:rPr lang="de-CH" dirty="0"/>
              <a:t>Schlagen, Stossen, Treten, Werfen, Würgen und Bodentechniken </a:t>
            </a:r>
            <a:r>
              <a:rPr lang="de-CH" sz="2400" dirty="0" smtClean="0"/>
              <a:t>(bis k.o., ohne Fingerstechen und Beissen)</a:t>
            </a:r>
            <a:endParaRPr lang="de-CH" sz="24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48AC-32D8-48F3-BD16-70CE670401FF}" type="datetime1">
              <a:rPr lang="de-DE" smtClean="0"/>
              <a:t>08.06.2013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Swiss Karatedo Renmei SKR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6</a:t>
            </a:fld>
            <a:endParaRPr lang="de-CH"/>
          </a:p>
        </p:txBody>
      </p:sp>
      <p:pic>
        <p:nvPicPr>
          <p:cNvPr id="2050" name="Picture 2" descr="http://www.mmacombatcyprus.com/pankras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175" y="3827462"/>
            <a:ext cx="4505325" cy="256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47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Kampf und Yoga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Faustkampfformen von Ägypten nach Indien</a:t>
            </a:r>
          </a:p>
          <a:p>
            <a:r>
              <a:rPr lang="de-CH" dirty="0" smtClean="0"/>
              <a:t>Vermischung des Kampfes mit Technik der Körperspannung und Atmung</a:t>
            </a:r>
          </a:p>
          <a:p>
            <a:r>
              <a:rPr lang="de-CH" dirty="0" smtClean="0"/>
              <a:t>Neue Elemente: Meditation/ spiritueller Fokus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48AC-32D8-48F3-BD16-70CE670401FF}" type="datetime1">
              <a:rPr lang="de-DE" smtClean="0"/>
              <a:t>08.06.2013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Swiss Karatedo Renmei SKR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7</a:t>
            </a:fld>
            <a:endParaRPr lang="de-CH"/>
          </a:p>
        </p:txBody>
      </p:sp>
      <p:pic>
        <p:nvPicPr>
          <p:cNvPr id="3074" name="Picture 2" descr="http://upload.wikimedia.org/wikipedia/commons/thumb/2/2a/Vrksasana.jpg/220px-Vrksasana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7475" y="3805237"/>
            <a:ext cx="2095500" cy="2371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6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Von Indien nach China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CH" dirty="0" err="1"/>
              <a:t>Bodhidharma</a:t>
            </a:r>
            <a:r>
              <a:rPr lang="de-CH" dirty="0"/>
              <a:t> (440-528 n.Chr</a:t>
            </a:r>
            <a:r>
              <a:rPr lang="de-CH" dirty="0" smtClean="0"/>
              <a:t>.)?</a:t>
            </a:r>
          </a:p>
          <a:p>
            <a:pPr lvl="1"/>
            <a:r>
              <a:rPr lang="de-CH" dirty="0" smtClean="0"/>
              <a:t>Tamilisch-indischer Mönch aus hoher Kaste </a:t>
            </a:r>
            <a:r>
              <a:rPr lang="de-CH" dirty="0" err="1"/>
              <a:t>Kashatria</a:t>
            </a:r>
            <a:r>
              <a:rPr lang="de-CH" dirty="0"/>
              <a:t> </a:t>
            </a:r>
            <a:endParaRPr lang="de-CH" dirty="0" smtClean="0"/>
          </a:p>
          <a:p>
            <a:pPr lvl="1"/>
            <a:r>
              <a:rPr lang="de-CH" dirty="0" smtClean="0"/>
              <a:t>Ausgebildet in </a:t>
            </a:r>
            <a:r>
              <a:rPr lang="de-CH" dirty="0"/>
              <a:t>Kampfkunst </a:t>
            </a:r>
            <a:r>
              <a:rPr lang="de-CH" dirty="0" err="1"/>
              <a:t>Kuttu</a:t>
            </a:r>
            <a:r>
              <a:rPr lang="de-CH" dirty="0"/>
              <a:t> </a:t>
            </a:r>
            <a:r>
              <a:rPr lang="de-CH" dirty="0" err="1" smtClean="0"/>
              <a:t>Varisai</a:t>
            </a:r>
            <a:r>
              <a:rPr lang="de-CH" dirty="0" smtClean="0"/>
              <a:t> (Brahmanen, 900 </a:t>
            </a:r>
            <a:r>
              <a:rPr lang="de-CH" dirty="0" err="1" smtClean="0"/>
              <a:t>v.C</a:t>
            </a:r>
            <a:r>
              <a:rPr lang="de-CH" dirty="0" smtClean="0"/>
              <a:t>.)</a:t>
            </a:r>
          </a:p>
          <a:p>
            <a:pPr lvl="1"/>
            <a:r>
              <a:rPr lang="de-CH" dirty="0" smtClean="0"/>
              <a:t>Via Himalaya, Südchina, Kaiserhof nach Shaolin</a:t>
            </a:r>
          </a:p>
          <a:p>
            <a:pPr lvl="1"/>
            <a:r>
              <a:rPr lang="de-CH" dirty="0" smtClean="0"/>
              <a:t>Lehrt Meditation / Chan-Buddhismus </a:t>
            </a:r>
            <a:r>
              <a:rPr lang="de-CH" dirty="0" smtClean="0">
                <a:sym typeface="Wingdings" pitchFamily="2" charset="2"/>
              </a:rPr>
              <a:t> f</a:t>
            </a:r>
            <a:r>
              <a:rPr lang="de-CH" dirty="0" smtClean="0"/>
              <a:t>ührt alte Kampfkunsttechniken ein zur Körperertüchtigung der Mönche</a:t>
            </a:r>
          </a:p>
          <a:p>
            <a:pPr lvl="1"/>
            <a:r>
              <a:rPr lang="de-CH" dirty="0" smtClean="0"/>
              <a:t>Beginn </a:t>
            </a:r>
            <a:r>
              <a:rPr lang="de-DE" dirty="0"/>
              <a:t>Shaolin-</a:t>
            </a:r>
            <a:r>
              <a:rPr lang="de-DE" dirty="0" err="1"/>
              <a:t>Quánfǎ</a:t>
            </a:r>
            <a:r>
              <a:rPr lang="de-DE" dirty="0"/>
              <a:t> (Kung Fu oder jap. </a:t>
            </a:r>
            <a:r>
              <a:rPr lang="de-DE" dirty="0" err="1"/>
              <a:t>Kempo</a:t>
            </a:r>
            <a:r>
              <a:rPr lang="de-DE" dirty="0" smtClean="0"/>
              <a:t>)</a:t>
            </a:r>
          </a:p>
          <a:p>
            <a:r>
              <a:rPr lang="de-CH" dirty="0" err="1"/>
              <a:t>Batsu-dara-Guna</a:t>
            </a:r>
            <a:r>
              <a:rPr lang="de-CH" dirty="0"/>
              <a:t> (394-468 n.Chr</a:t>
            </a:r>
            <a:r>
              <a:rPr lang="de-CH" dirty="0" smtClean="0"/>
              <a:t>.)?</a:t>
            </a:r>
          </a:p>
          <a:p>
            <a:pPr lvl="1"/>
            <a:r>
              <a:rPr lang="de-CH" dirty="0" smtClean="0"/>
              <a:t>Indischer Mönch, übersetzt Lehre </a:t>
            </a:r>
            <a:r>
              <a:rPr lang="de-CH" dirty="0"/>
              <a:t>Buddhas ins Chinesische </a:t>
            </a:r>
            <a:endParaRPr lang="de-CH" dirty="0" smtClean="0"/>
          </a:p>
          <a:p>
            <a:pPr lvl="1"/>
            <a:r>
              <a:rPr lang="de-CH" dirty="0" smtClean="0"/>
              <a:t>Ihm zu Ehren Errichtung </a:t>
            </a:r>
            <a:r>
              <a:rPr lang="de-CH" i="1" dirty="0" err="1"/>
              <a:t>Shorin-ji</a:t>
            </a:r>
            <a:r>
              <a:rPr lang="de-CH" dirty="0"/>
              <a:t> </a:t>
            </a:r>
            <a:r>
              <a:rPr lang="de-CH" dirty="0" smtClean="0"/>
              <a:t>Tempel 497 n.Chr.</a:t>
            </a:r>
          </a:p>
          <a:p>
            <a:pPr lvl="1"/>
            <a:r>
              <a:rPr lang="de-CH" dirty="0" smtClean="0"/>
              <a:t>Übung von Kampfkunst zur Meditation, später zur Verteidigung gegen Plünderungen (</a:t>
            </a:r>
            <a:r>
              <a:rPr lang="de-DE" dirty="0" smtClean="0"/>
              <a:t>Shaolin-</a:t>
            </a:r>
            <a:r>
              <a:rPr lang="de-DE" dirty="0" err="1" smtClean="0"/>
              <a:t>Quánfǎ</a:t>
            </a:r>
            <a:r>
              <a:rPr lang="de-DE" dirty="0" smtClean="0"/>
              <a:t>)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48AC-32D8-48F3-BD16-70CE670401FF}" type="datetime1">
              <a:rPr lang="de-DE" smtClean="0"/>
              <a:t>08.06.2013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Swiss Karatedo Renmei SKR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166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Von China nach Okinawa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CH" sz="2600" i="1" dirty="0" err="1" smtClean="0"/>
              <a:t>Quanfa</a:t>
            </a:r>
            <a:r>
              <a:rPr lang="de-CH" sz="2600" i="1" dirty="0" smtClean="0"/>
              <a:t> </a:t>
            </a:r>
            <a:r>
              <a:rPr lang="de-CH" sz="2600" dirty="0" smtClean="0"/>
              <a:t>(Kung-Fu) als chinesisches Kampfkunstsystem für  spirituelle </a:t>
            </a:r>
            <a:r>
              <a:rPr lang="de-CH" sz="2600" dirty="0"/>
              <a:t>Erziehung, Gesundheit, Selbstverteidigung</a:t>
            </a:r>
            <a:endParaRPr lang="de-CH" sz="2600" dirty="0" smtClean="0"/>
          </a:p>
          <a:p>
            <a:r>
              <a:rPr lang="de-CH" sz="2600" i="1" dirty="0" err="1" smtClean="0"/>
              <a:t>Te</a:t>
            </a:r>
            <a:r>
              <a:rPr lang="de-CH" sz="2600" dirty="0" smtClean="0"/>
              <a:t> als effizientes, einfaches Kampfsystem der </a:t>
            </a:r>
            <a:r>
              <a:rPr lang="de-CH" sz="2600" dirty="0" err="1" smtClean="0"/>
              <a:t>Okinawaner</a:t>
            </a:r>
            <a:endParaRPr lang="de-CH" sz="2600" dirty="0" smtClean="0"/>
          </a:p>
          <a:p>
            <a:r>
              <a:rPr lang="de-CH" sz="2600" dirty="0" smtClean="0"/>
              <a:t>Wirtschaftlicher und kultureller Austausch mit China bringt </a:t>
            </a:r>
            <a:r>
              <a:rPr lang="de-CH" sz="2600" i="1" dirty="0" err="1" smtClean="0"/>
              <a:t>Quanfa</a:t>
            </a:r>
            <a:r>
              <a:rPr lang="de-CH" sz="2600" dirty="0" smtClean="0"/>
              <a:t>-Experten nach Okinawa</a:t>
            </a:r>
          </a:p>
          <a:p>
            <a:r>
              <a:rPr lang="de-CH" sz="2600" i="1" dirty="0" err="1" smtClean="0"/>
              <a:t>Te</a:t>
            </a:r>
            <a:r>
              <a:rPr lang="de-CH" sz="2600" dirty="0" smtClean="0"/>
              <a:t> und </a:t>
            </a:r>
            <a:r>
              <a:rPr lang="de-CH" sz="2600" i="1" dirty="0" err="1" smtClean="0"/>
              <a:t>Quanfa</a:t>
            </a:r>
            <a:r>
              <a:rPr lang="de-CH" sz="2600" dirty="0" smtClean="0"/>
              <a:t> vermischen sich zum </a:t>
            </a:r>
            <a:r>
              <a:rPr lang="de-CH" sz="2600" i="1" dirty="0" err="1"/>
              <a:t>Tôde</a:t>
            </a:r>
            <a:r>
              <a:rPr lang="de-CH" sz="2600" dirty="0"/>
              <a:t> (Technik der Tang</a:t>
            </a:r>
            <a:r>
              <a:rPr lang="de-CH" sz="2600" dirty="0" smtClean="0"/>
              <a:t>)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48AC-32D8-48F3-BD16-70CE670401FF}" type="datetime1">
              <a:rPr lang="de-DE" smtClean="0"/>
              <a:t>08.06.2013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Swiss Karatedo Renmei SKR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944-795C-4299-BF9B-5AF200FA1944}" type="slidenum">
              <a:rPr lang="de-CH" smtClean="0"/>
              <a:pPr/>
              <a:t>9</a:t>
            </a:fld>
            <a:endParaRPr lang="de-CH"/>
          </a:p>
        </p:txBody>
      </p:sp>
      <p:pic>
        <p:nvPicPr>
          <p:cNvPr id="4098" name="Picture 2" descr="File:CIA Japan map marked for approx limits of Okinawa Prefectur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823" y="4419600"/>
            <a:ext cx="2130577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425" y="4419600"/>
            <a:ext cx="257175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345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1158</Words>
  <Application>Microsoft Office PowerPoint</Application>
  <PresentationFormat>Bildschirmpräsentation (4:3)</PresentationFormat>
  <Paragraphs>215</Paragraphs>
  <Slides>20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1" baseType="lpstr">
      <vt:lpstr>Larissa-Design</vt:lpstr>
      <vt:lpstr>5. Modul Trainerausbildung SKR  </vt:lpstr>
      <vt:lpstr>Zeittafel</vt:lpstr>
      <vt:lpstr>Frühgeschichte</vt:lpstr>
      <vt:lpstr>Wanderungen</vt:lpstr>
      <vt:lpstr>Hochkulturen</vt:lpstr>
      <vt:lpstr>Pankration</vt:lpstr>
      <vt:lpstr>Kampf und Yoga</vt:lpstr>
      <vt:lpstr>Von Indien nach China</vt:lpstr>
      <vt:lpstr>Von China nach Okinawa</vt:lpstr>
      <vt:lpstr>Entwicklung auf Okinawa</vt:lpstr>
      <vt:lpstr>Entwicklung zum Karate</vt:lpstr>
      <vt:lpstr>Öffnung des Karate</vt:lpstr>
      <vt:lpstr>Öffnung des Karate</vt:lpstr>
      <vt:lpstr>Öffnung des Karate</vt:lpstr>
      <vt:lpstr>Karate kommt in die Schweiz</vt:lpstr>
      <vt:lpstr>Shuri-Te</vt:lpstr>
      <vt:lpstr>Naha-Te</vt:lpstr>
      <vt:lpstr>Tomari-Te</vt:lpstr>
      <vt:lpstr>Geschichts-Reihe</vt:lpstr>
      <vt:lpstr>Filme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Informationsveranstaltung der Technischen Kommission</dc:title>
  <dc:creator>Beni Isenegger</dc:creator>
  <cp:lastModifiedBy>Artis Confort Ltd.</cp:lastModifiedBy>
  <cp:revision>607</cp:revision>
  <dcterms:created xsi:type="dcterms:W3CDTF">2011-10-12T09:50:31Z</dcterms:created>
  <dcterms:modified xsi:type="dcterms:W3CDTF">2013-06-10T13:52:00Z</dcterms:modified>
</cp:coreProperties>
</file>