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49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53" r:id="rId31"/>
    <p:sldId id="354" r:id="rId32"/>
    <p:sldId id="355" r:id="rId33"/>
    <p:sldId id="335" r:id="rId34"/>
    <p:sldId id="357" r:id="rId35"/>
    <p:sldId id="350" r:id="rId36"/>
    <p:sldId id="351" r:id="rId37"/>
    <p:sldId id="352" r:id="rId38"/>
    <p:sldId id="356" r:id="rId3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47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31C2A-46C5-484F-9DFA-33D4437CD3FE}" type="datetimeFigureOut">
              <a:rPr lang="de-DE" smtClean="0"/>
              <a:pPr/>
              <a:t>18.10.2013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0D69E-8653-4D8B-B258-9D31F6876023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194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D69E-8653-4D8B-B258-9D31F6876023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690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D69E-8653-4D8B-B258-9D31F6876023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8950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D69E-8653-4D8B-B258-9D31F6876023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74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0D69E-8653-4D8B-B258-9D31F6876023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906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93C21-1824-41BA-984A-24CBB0FB1FF2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Swiss </a:t>
            </a:r>
            <a:r>
              <a:rPr lang="de-CH" dirty="0" err="1" smtClean="0"/>
              <a:t>Karatedo</a:t>
            </a:r>
            <a:r>
              <a:rPr lang="de-CH" dirty="0" smtClean="0"/>
              <a:t> </a:t>
            </a:r>
            <a:r>
              <a:rPr lang="de-CH" dirty="0" err="1" smtClean="0"/>
              <a:t>Renmei</a:t>
            </a:r>
            <a:r>
              <a:rPr lang="de-CH" dirty="0" smtClean="0"/>
              <a:t>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9D54B-5F04-4BF3-AD6E-BEED81DC4405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4679-16EB-4026-82FB-108DFDC3B060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>
            <a:lvl1pPr>
              <a:spcBef>
                <a:spcPts val="900"/>
              </a:spcBef>
              <a:buFont typeface="Symbol" pitchFamily="18" charset="2"/>
              <a:buChar char=""/>
              <a:defRPr/>
            </a:lvl1pPr>
            <a:lvl2pPr>
              <a:spcBef>
                <a:spcPts val="300"/>
              </a:spcBef>
              <a:buFont typeface="Symbol" pitchFamily="18" charset="2"/>
              <a:buChar char=""/>
              <a:defRPr sz="2400"/>
            </a:lvl2pPr>
            <a:lvl3pPr>
              <a:buFont typeface="Symbol" pitchFamily="18" charset="2"/>
              <a:buChar char=""/>
              <a:defRPr/>
            </a:lvl3pPr>
            <a:lvl4pPr>
              <a:buFont typeface="Symbol" pitchFamily="18" charset="2"/>
              <a:buChar char=""/>
              <a:defRPr/>
            </a:lvl4pPr>
            <a:lvl5pPr>
              <a:buFont typeface="Symbol" pitchFamily="18" charset="2"/>
              <a:buChar char="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A36-F4CA-4156-A72A-65727C67B6D2}" type="datetime1">
              <a:rPr lang="de-DE" smtClean="0"/>
              <a:t>18.10.2013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98F9-624B-49FA-8636-901F63F1BC89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Swiss </a:t>
            </a:r>
            <a:r>
              <a:rPr lang="de-CH" dirty="0" err="1" smtClean="0"/>
              <a:t>Karatedo</a:t>
            </a:r>
            <a:r>
              <a:rPr lang="de-CH" dirty="0" smtClean="0"/>
              <a:t> </a:t>
            </a:r>
            <a:r>
              <a:rPr lang="de-CH" dirty="0" err="1" smtClean="0"/>
              <a:t>Renmei</a:t>
            </a:r>
            <a:r>
              <a:rPr lang="de-CH" dirty="0" smtClean="0"/>
              <a:t>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8503D-680B-4AD1-B305-AEA7A613AB73}" type="datetime1">
              <a:rPr lang="de-DE" smtClean="0"/>
              <a:t>18.10.2013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Swiss </a:t>
            </a:r>
            <a:r>
              <a:rPr lang="de-CH" dirty="0" err="1" smtClean="0"/>
              <a:t>Karatedo</a:t>
            </a:r>
            <a:r>
              <a:rPr lang="de-CH" dirty="0" smtClean="0"/>
              <a:t> </a:t>
            </a:r>
            <a:r>
              <a:rPr lang="de-CH" dirty="0" err="1" smtClean="0"/>
              <a:t>Renmei</a:t>
            </a:r>
            <a:r>
              <a:rPr lang="de-CH" dirty="0" smtClean="0"/>
              <a:t> SKR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DCA3-CBC5-4857-AC42-60EED17E8428}" type="datetime1">
              <a:rPr lang="de-DE" smtClean="0"/>
              <a:t>18.10.2013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Swiss </a:t>
            </a:r>
            <a:r>
              <a:rPr lang="de-CH" dirty="0" err="1" smtClean="0"/>
              <a:t>Karatedo</a:t>
            </a:r>
            <a:r>
              <a:rPr lang="de-CH" dirty="0" smtClean="0"/>
              <a:t> </a:t>
            </a:r>
            <a:r>
              <a:rPr lang="de-CH" dirty="0" err="1" smtClean="0"/>
              <a:t>Renmei</a:t>
            </a:r>
            <a:r>
              <a:rPr lang="de-CH" dirty="0" smtClean="0"/>
              <a:t> SKR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684AC-5FD2-47FD-8BD9-B14D9629DDB2}" type="datetime1">
              <a:rPr lang="de-DE" smtClean="0"/>
              <a:t>18.10.2013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Swiss </a:t>
            </a:r>
            <a:r>
              <a:rPr lang="de-CH" dirty="0" err="1" smtClean="0"/>
              <a:t>Karatedo</a:t>
            </a:r>
            <a:r>
              <a:rPr lang="de-CH" dirty="0" smtClean="0"/>
              <a:t> </a:t>
            </a:r>
            <a:r>
              <a:rPr lang="de-CH" dirty="0" err="1" smtClean="0"/>
              <a:t>Renmei</a:t>
            </a:r>
            <a:r>
              <a:rPr lang="de-CH" dirty="0" smtClean="0"/>
              <a:t> SKR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332E-C7AB-4627-9983-AD9E284E3425}" type="datetime1">
              <a:rPr lang="de-DE" smtClean="0"/>
              <a:t>18.10.2013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4C286-0F16-48D0-BA76-C361806C4CB1}" type="datetime1">
              <a:rPr lang="de-DE" smtClean="0"/>
              <a:t>18.10.2013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8605-CDCC-4ABF-A137-6FDB3172771E}" type="datetime1">
              <a:rPr lang="de-DE" smtClean="0"/>
              <a:t>18.10.2013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589546"/>
            <a:ext cx="8229600" cy="828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F81B3-37F6-4CF9-B227-ED03974F3D71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 smtClean="0"/>
              <a:t>Swiss </a:t>
            </a:r>
            <a:r>
              <a:rPr lang="de-CH" dirty="0" err="1" smtClean="0"/>
              <a:t>Karatedo</a:t>
            </a:r>
            <a:r>
              <a:rPr lang="de-CH" dirty="0" smtClean="0"/>
              <a:t> </a:t>
            </a:r>
            <a:r>
              <a:rPr lang="de-CH" dirty="0" err="1" smtClean="0"/>
              <a:t>Renmei</a:t>
            </a:r>
            <a:r>
              <a:rPr lang="de-CH" dirty="0" smtClean="0"/>
              <a:t>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F944-795C-4299-BF9B-5AF200FA1944}" type="slidenum">
              <a:rPr lang="de-CH" smtClean="0"/>
              <a:pPr/>
              <a:t>‹Nr.›</a:t>
            </a:fld>
            <a:endParaRPr lang="de-CH"/>
          </a:p>
        </p:txBody>
      </p:sp>
      <p:cxnSp>
        <p:nvCxnSpPr>
          <p:cNvPr id="9" name="Gerade Verbindung 8"/>
          <p:cNvCxnSpPr/>
          <p:nvPr/>
        </p:nvCxnSpPr>
        <p:spPr>
          <a:xfrm>
            <a:off x="422474" y="1338247"/>
            <a:ext cx="8712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Logo_SKR_gros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94" y="48419"/>
            <a:ext cx="3217480" cy="65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itchFamily="18" charset="2"/>
        <a:buChar char="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Symbol" pitchFamily="18" charset="2"/>
        <a:buChar char=""/>
        <a:defRPr sz="28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Symbol" pitchFamily="18" charset="2"/>
        <a:buChar char=""/>
        <a:defRPr sz="24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Symbol" pitchFamily="18" charset="2"/>
        <a:buChar char="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Symbol" pitchFamily="18" charset="2"/>
        <a:buChar char="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gNoUrNlgr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Modul Gesundheit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Einführung</a:t>
            </a:r>
          </a:p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Bewegungsapparat</a:t>
            </a:r>
          </a:p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Häufige Probleme im Karate </a:t>
            </a:r>
          </a:p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Optimales Training im Breitensport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Theorie und Praxis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C0EC8-D4C0-4D55-A920-7751EDEE8570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37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Epiphysenfuge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Besteht aus Knorpelgewebe</a:t>
            </a:r>
            <a:b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C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ca. 19 Jahren verknöchert</a:t>
            </a:r>
            <a:b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C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Verletzlich (</a:t>
            </a:r>
            <a:r>
              <a:rPr lang="de-C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Osgood</a:t>
            </a:r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Schlatter….)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E7E5B-BE7B-4889-AAFB-CBC15EE345E5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641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Wachstumsschmerzen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 nachts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Knochen wachsen schneller als umliegende Strukturen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Zeit lassen und Schmerzen ernst nehmen, Dehnungen in Jugendzeit!!</a:t>
            </a:r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49A9-9AFA-4170-AD58-6E67E8E89571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7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Knochenverletzungen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Frakturen </a:t>
            </a:r>
          </a:p>
          <a:p>
            <a:pPr marL="0" indent="0">
              <a:buNone/>
            </a:pPr>
            <a:r>
              <a:rPr lang="de-C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Heilungszeit 4-6 Wochen</a:t>
            </a:r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C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Knochenhautentzündungen </a:t>
            </a:r>
          </a:p>
          <a:p>
            <a:pPr marL="0" indent="0">
              <a:buNone/>
            </a:pPr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de-CH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Medikamente, Ruhigstellung, Physiotherapie</a:t>
            </a:r>
            <a:endParaRPr lang="de-C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2C74-7987-465B-810F-2B34471756A8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94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Gelenke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Echte Gelenke</a:t>
            </a:r>
          </a:p>
          <a:p>
            <a:r>
              <a:rPr lang="de-C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flüssigkeitsgefüllt</a:t>
            </a:r>
            <a:r>
              <a:rPr lang="de-CH" sz="3200" dirty="0" smtClean="0"/>
              <a:t>	</a:t>
            </a:r>
            <a:r>
              <a:rPr lang="de-CH" dirty="0" smtClean="0"/>
              <a:t>		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Unechte Gelenke</a:t>
            </a:r>
          </a:p>
          <a:p>
            <a:r>
              <a:rPr lang="de-C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Bandscheiben</a:t>
            </a:r>
          </a:p>
          <a:p>
            <a:r>
              <a:rPr lang="de-C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Schulterblatt auf Brustkorb </a:t>
            </a:r>
          </a:p>
          <a:p>
            <a:r>
              <a:rPr lang="de-C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  <a:endParaRPr lang="de-C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C0A94-383B-4F64-B9A7-A20DD2577BA0}" type="datetime1">
              <a:rPr lang="de-DE" smtClean="0"/>
              <a:t>18.10.2013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03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Echte Gelenke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862264" cy="4525963"/>
          </a:xfrm>
        </p:spPr>
        <p:txBody>
          <a:bodyPr>
            <a:noAutofit/>
          </a:bodyPr>
          <a:lstStyle/>
          <a:p>
            <a:r>
              <a:rPr lang="de-C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Bewegliche Verbindung zwischen zwei Knochen</a:t>
            </a:r>
          </a:p>
          <a:p>
            <a:r>
              <a:rPr lang="de-C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Gelenkskapsel </a:t>
            </a:r>
          </a:p>
          <a:p>
            <a:r>
              <a:rPr lang="de-C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Knorpel</a:t>
            </a:r>
          </a:p>
          <a:p>
            <a:r>
              <a:rPr lang="de-CH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Bewegung fördert Produktion von GS</a:t>
            </a:r>
          </a:p>
          <a:p>
            <a:endParaRPr lang="de-CH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de-CH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15406"/>
            <a:ext cx="2362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EDA-5049-48D0-8695-812D1FA179D0}" type="datetime1">
              <a:rPr lang="de-DE" smtClean="0"/>
              <a:t>18.10.2013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179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Gelenksformen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70512" y="1600200"/>
            <a:ext cx="4593976" cy="4525963"/>
          </a:xfrm>
        </p:spPr>
        <p:txBody>
          <a:bodyPr>
            <a:normAutofit/>
          </a:bodyPr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Kugelgelenk </a:t>
            </a:r>
            <a:r>
              <a:rPr lang="de-C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 achsig</a:t>
            </a:r>
          </a:p>
          <a:p>
            <a:pPr marL="0" indent="0">
              <a:buNone/>
            </a:pPr>
            <a:endParaRPr lang="de-C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de-C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Eigelenk</a:t>
            </a:r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achsig</a:t>
            </a:r>
          </a:p>
          <a:p>
            <a:pPr marL="0" indent="0">
              <a:buNone/>
            </a:pPr>
            <a:endParaRPr lang="de-C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Sattelgelenk </a:t>
            </a:r>
            <a:r>
              <a:rPr lang="de-C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achsig</a:t>
            </a:r>
          </a:p>
          <a:p>
            <a:pPr marL="0" indent="0">
              <a:buNone/>
            </a:pPr>
            <a:endParaRPr lang="de-C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Scharniergelenk </a:t>
            </a:r>
            <a:r>
              <a:rPr lang="de-C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achsig</a:t>
            </a:r>
          </a:p>
          <a:p>
            <a:pPr marL="0" indent="0">
              <a:buNone/>
            </a:pPr>
            <a:endParaRPr lang="de-C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Zapfengelenk </a:t>
            </a:r>
            <a:r>
              <a:rPr lang="de-C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achsig</a:t>
            </a:r>
            <a:endParaRPr lang="de-CH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8268"/>
            <a:ext cx="4191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9371-BD02-42C5-9F14-405C4EA289EC}" type="datetime1">
              <a:rPr lang="de-DE" smtClean="0"/>
              <a:t>18.10.2013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86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Knorpel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Druck- und biegungselastisches </a:t>
            </a:r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Gewebe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Schützt den Knochen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Dämpfungsfunktion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Geschmeidigkeit</a:t>
            </a:r>
          </a:p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Ernährung durch Gelenksschmiere 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Kaum durchblutet → schlechte Regeneration!</a:t>
            </a:r>
          </a:p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276872"/>
            <a:ext cx="26384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CBFE-E06D-4173-8CEB-1C29E65E7B57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56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Arthrose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Knorpelveränderungen, Knorpelschaden</a:t>
            </a:r>
          </a:p>
          <a:p>
            <a:pPr marL="0" indent="0">
              <a:buNone/>
            </a:pPr>
            <a:endParaRPr lang="de-C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Alle echten Gelenke können betroffen sein</a:t>
            </a:r>
          </a:p>
          <a:p>
            <a:pPr marL="0" indent="0">
              <a:buNone/>
            </a:pPr>
            <a:endParaRPr lang="de-C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Unterschiedliche Stadien (1-4)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368D-F880-495F-95E5-94C3E45BAD0C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351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Ursachen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Mechanische Überlastungen</a:t>
            </a:r>
          </a:p>
          <a:p>
            <a:pPr marL="0" indent="0">
              <a:buNone/>
            </a:pPr>
            <a:endParaRPr lang="de-CH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Entzündliche Veränderungen</a:t>
            </a:r>
          </a:p>
          <a:p>
            <a:pPr marL="0" indent="0">
              <a:buNone/>
            </a:pPr>
            <a:endParaRPr lang="de-C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Metabolische Störungen</a:t>
            </a:r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65E9-50A3-4609-9F16-C5B7FA95D3FC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531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Kniearthrose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1915319"/>
            <a:ext cx="58388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DEA0C-1C71-42CC-9E57-EA1B210E5CFC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21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«Gesundheit» gemäss WHO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marL="0" indent="0">
              <a:buNone/>
            </a:pPr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„Gesundheit ist ein Zustand vollkommenen körperlichen, geistigen und sozialen Wohlbefindens und nicht allein das Fehlen von Krankheit und Gebrechen.“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A6D6B-10C0-4ED8-AED1-A652B6E86E91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27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Muskulatur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90125"/>
            <a:ext cx="5326213" cy="397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18474-1A78-449A-8580-0540B96F52A9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20</a:t>
            </a:fld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Ca. 650 Muskeln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Masse ca. 40% unseres Gewichtes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55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Glatte Muskulatur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Nicht willkürlich steuerbar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Beeinflusst  durch vegetatives Nervensystem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Beeinflusst Funktion, Anspannung und Form der inneren Organe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Atemwege, Darm… etc.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D2818-6C9E-48E7-B478-B1CDE1872AE7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266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Quergestreifte Muskulatur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Skelettmuskulatur, Bewegungsmuskulatur</a:t>
            </a:r>
          </a:p>
          <a:p>
            <a:pPr marL="0" indent="0">
              <a:buNone/>
            </a:pPr>
            <a:endParaRPr lang="de-C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Willkürlich steuerbar und </a:t>
            </a:r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trainierbar</a:t>
            </a:r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E93-DD9F-4F5D-ABC1-C2D39000746F}" type="datetime1">
              <a:rPr lang="de-DE" smtClean="0"/>
              <a:t>18.10.2013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119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53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Muskelarchitektur</a:t>
            </a:r>
            <a:endParaRPr lang="de-CH" sz="5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344816" cy="372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D688-EBAA-4788-BF07-6E5FA80144F3}" type="datetime1">
              <a:rPr lang="de-DE" smtClean="0"/>
              <a:t>18.10.2013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18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Muskelverletzungen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Muskelkater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Muskelzerrungen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Hämatome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414C-031F-4489-9936-BCB574086C4B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43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Verbindung </a:t>
            </a:r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von Muskel und Knochen</a:t>
            </a:r>
            <a:endParaRPr lang="de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497336"/>
            <a:ext cx="4651351" cy="36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5581C-BD02-476C-8449-7875E052F2D7}" type="datetime1">
              <a:rPr lang="de-DE" smtClean="0"/>
              <a:t>18.10.2013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35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Eigenschaft Sehnen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r>
              <a:rPr lang="de-CH" dirty="0" smtClean="0"/>
              <a:t>Kraftübertragung</a:t>
            </a:r>
          </a:p>
          <a:p>
            <a:pPr marL="0" indent="0">
              <a:buNone/>
            </a:pPr>
            <a:endParaRPr lang="de-CH" sz="2000" dirty="0" smtClean="0"/>
          </a:p>
          <a:p>
            <a:r>
              <a:rPr lang="de-CH" dirty="0" smtClean="0"/>
              <a:t>Begrenzte Dehnbarkeit</a:t>
            </a:r>
          </a:p>
          <a:p>
            <a:endParaRPr lang="de-CH" sz="2000" dirty="0" smtClean="0"/>
          </a:p>
          <a:p>
            <a:r>
              <a:rPr lang="de-CH" dirty="0" smtClean="0"/>
              <a:t>Schwache Durchblutung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9948-2ED9-438D-AA47-99DFE86541B8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12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Sehnenverletzungen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Traumatischer Sehnenriss</a:t>
            </a:r>
          </a:p>
          <a:p>
            <a:pPr marL="0" indent="0">
              <a:buNone/>
            </a:pPr>
            <a:endParaRPr lang="de-C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Degenerativer Sehnenriss</a:t>
            </a:r>
          </a:p>
          <a:p>
            <a:pPr marL="0" indent="0">
              <a:buNone/>
            </a:pPr>
            <a:endParaRPr lang="de-C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Sehnenentzündungen</a:t>
            </a:r>
          </a:p>
          <a:p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40E-F034-4CA9-A7EE-D03E756D537E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54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Bänder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Verbindung Knochen - Knochen</a:t>
            </a:r>
          </a:p>
          <a:p>
            <a:pPr marL="0" indent="0">
              <a:buNone/>
            </a:pPr>
            <a:endParaRPr lang="de-C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Sichern die Gelenke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2D4BC-2D31-4519-A841-D1C5E7A9CE93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070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Faszien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Bindegewebige</a:t>
            </a:r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Strukturen</a:t>
            </a:r>
          </a:p>
          <a:p>
            <a:pPr marL="0" indent="0">
              <a:buNone/>
            </a:pPr>
            <a:endParaRPr lang="de-C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Umhüllt und hält zusammen</a:t>
            </a:r>
          </a:p>
          <a:p>
            <a:pPr marL="0" indent="0">
              <a:buNone/>
            </a:pPr>
            <a:endParaRPr lang="de-C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Netzwerk</a:t>
            </a:r>
          </a:p>
          <a:p>
            <a:endParaRPr lang="de-CH" dirty="0"/>
          </a:p>
          <a:p>
            <a:r>
              <a:rPr lang="de-CH" sz="1800" dirty="0">
                <a:hlinkClick r:id="rId2"/>
              </a:rPr>
              <a:t>https://www.youtube.com/watch?v=JgNoUrNlgr4</a:t>
            </a:r>
            <a:endParaRPr lang="de-CH" sz="1800" dirty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B62A0-25F9-466D-907B-A24DD423E689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081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7012"/>
            <a:ext cx="8229600" cy="1440160"/>
          </a:xfrm>
        </p:spPr>
        <p:txBody>
          <a:bodyPr>
            <a:noAutofit/>
          </a:bodyPr>
          <a:lstStyle/>
          <a:p>
            <a:r>
              <a:rPr lang="de-CH" sz="4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Körperliches</a:t>
            </a:r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Wohlbefinden </a:t>
            </a:r>
            <a:b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Karate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Risikofaktoren: Übergewicht, Herzkreislauf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Früherkennung (Kinder–, Jugendtraining</a:t>
            </a:r>
            <a:r>
              <a:rPr lang="de-CH" dirty="0" smtClean="0"/>
              <a:t>)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EBF4-F1EC-404B-A9BE-4BF377503E40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73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Gesundes Bewegen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Dem Körper Raum geben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Zug nicht Druck</a:t>
            </a:r>
            <a:br>
              <a:rPr lang="de-CH" dirty="0" smtClean="0"/>
            </a:br>
            <a:endParaRPr lang="de-CH" dirty="0" smtClean="0"/>
          </a:p>
          <a:p>
            <a:r>
              <a:rPr lang="de-CH" dirty="0" smtClean="0"/>
              <a:t>Polaritätsprinzip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A36-F4CA-4156-A72A-65727C67B6D2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69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Körperhaltungen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A36-F4CA-4156-A72A-65727C67B6D2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31</a:t>
            </a:fld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57" y="1660348"/>
            <a:ext cx="6294493" cy="394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Beinachsen / </a:t>
            </a:r>
            <a:r>
              <a:rPr lang="de-CH" dirty="0" err="1" smtClean="0"/>
              <a:t>Fusstellungen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A36-F4CA-4156-A72A-65727C67B6D2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32</a:t>
            </a:fld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58938"/>
            <a:ext cx="2835275" cy="477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13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28800"/>
            <a:ext cx="8283342" cy="43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Trainingspyramide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E685D-1A88-42CC-A9BD-1F29A1155C34}" type="datetime1">
              <a:rPr lang="de-DE" smtClean="0"/>
              <a:t>18.10.2013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87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589546"/>
            <a:ext cx="8534400" cy="828091"/>
          </a:xfrm>
        </p:spPr>
        <p:txBody>
          <a:bodyPr>
            <a:normAutofit/>
          </a:bodyPr>
          <a:lstStyle/>
          <a:p>
            <a:r>
              <a:rPr lang="de-CH" sz="3600" dirty="0" smtClean="0"/>
              <a:t>zu beachten aus gesundheitlicher Sicht</a:t>
            </a:r>
            <a:endParaRPr lang="de-CH" sz="3600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881323"/>
              </p:ext>
            </p:extLst>
          </p:nvPr>
        </p:nvGraphicFramePr>
        <p:xfrm>
          <a:off x="1112107" y="1631091"/>
          <a:ext cx="7265774" cy="469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43"/>
                <a:gridCol w="2036832"/>
                <a:gridCol w="2269855"/>
                <a:gridCol w="1816444"/>
              </a:tblGrid>
              <a:tr h="484385">
                <a:tc>
                  <a:txBody>
                    <a:bodyPr/>
                    <a:lstStyle/>
                    <a:p>
                      <a:r>
                        <a:rPr lang="de-CH" i="1" dirty="0" smtClean="0"/>
                        <a:t>Trainings-gruppen</a:t>
                      </a:r>
                      <a:endParaRPr lang="de-CH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Unterstufe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Mittelstufe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Oberstufe</a:t>
                      </a:r>
                      <a:endParaRPr lang="de-CH" dirty="0"/>
                    </a:p>
                  </a:txBody>
                  <a:tcPr/>
                </a:tc>
              </a:tr>
              <a:tr h="1314759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Kind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prophylaktisch:</a:t>
                      </a:r>
                      <a:r>
                        <a:rPr lang="de-CH" sz="1400" baseline="0" dirty="0" smtClean="0"/>
                        <a:t> rollen, hüpfen, rückwärtsgehen etc.</a:t>
                      </a:r>
                    </a:p>
                    <a:p>
                      <a:r>
                        <a:rPr lang="de-CH" sz="1400" baseline="0" dirty="0" smtClean="0"/>
                        <a:t>Fussgefühl entwickeln</a:t>
                      </a:r>
                    </a:p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Beweglichkeit</a:t>
                      </a:r>
                    </a:p>
                    <a:p>
                      <a:r>
                        <a:rPr lang="de-CH" sz="1400" dirty="0" smtClean="0"/>
                        <a:t>Körperhaltung</a:t>
                      </a:r>
                    </a:p>
                    <a:p>
                      <a:r>
                        <a:rPr lang="de-CH" sz="1400" dirty="0" smtClean="0"/>
                        <a:t>Fussgymnastik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Analog</a:t>
                      </a:r>
                      <a:endParaRPr lang="de-CH" sz="1400" dirty="0"/>
                    </a:p>
                  </a:txBody>
                  <a:tcPr/>
                </a:tc>
              </a:tr>
              <a:tr h="1107166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Jugendliche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Beweglichkeit Koordination</a:t>
                      </a:r>
                    </a:p>
                    <a:p>
                      <a:r>
                        <a:rPr lang="de-CH" sz="1400" dirty="0" smtClean="0"/>
                        <a:t>Körperhaltung/ Körperwahrnehmung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Kraft / Stabilität Rumpf</a:t>
                      </a:r>
                    </a:p>
                    <a:p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Analog</a:t>
                      </a:r>
                    </a:p>
                    <a:p>
                      <a:endParaRPr lang="de-CH" sz="1400" dirty="0"/>
                    </a:p>
                  </a:txBody>
                  <a:tcPr/>
                </a:tc>
              </a:tr>
              <a:tr h="899572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Erwachsene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Körperhaltung</a:t>
                      </a:r>
                    </a:p>
                    <a:p>
                      <a:r>
                        <a:rPr lang="de-CH" sz="1400" dirty="0" smtClean="0"/>
                        <a:t>Beweglichkeit/ Kraft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Körperhaltung</a:t>
                      </a:r>
                      <a:r>
                        <a:rPr lang="de-CH" sz="1400" baseline="0" dirty="0" smtClean="0"/>
                        <a:t> in der Dynamik</a:t>
                      </a:r>
                    </a:p>
                    <a:p>
                      <a:r>
                        <a:rPr lang="de-CH" sz="1400" baseline="0" dirty="0" smtClean="0"/>
                        <a:t>Beweglichkeit / Stabilität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Analog </a:t>
                      </a:r>
                      <a:endParaRPr lang="de-CH" sz="1400" dirty="0"/>
                    </a:p>
                  </a:txBody>
                  <a:tcPr/>
                </a:tc>
              </a:tr>
              <a:tr h="691978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Senioren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Beweglichkeit/ Geschmeidigkeit Herzkreislauf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Körperhaltung in der Bewegung</a:t>
                      </a:r>
                    </a:p>
                    <a:p>
                      <a:r>
                        <a:rPr lang="de-CH" sz="1400" dirty="0" smtClean="0"/>
                        <a:t>Herzkreislauf</a:t>
                      </a:r>
                      <a:endParaRPr lang="de-CH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Geschmeidigkeit</a:t>
                      </a:r>
                    </a:p>
                    <a:p>
                      <a:r>
                        <a:rPr lang="de-CH" sz="1400" dirty="0" smtClean="0"/>
                        <a:t>Herzkreislauf</a:t>
                      </a:r>
                      <a:endParaRPr lang="de-CH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D285-8C26-4842-9B36-990217781288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530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87536"/>
            <a:ext cx="8229600" cy="828091"/>
          </a:xfrm>
        </p:spPr>
        <p:txBody>
          <a:bodyPr/>
          <a:lstStyle/>
          <a:p>
            <a:r>
              <a:rPr lang="de-CH" dirty="0" smtClean="0"/>
              <a:t>Gruppe 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de-CH" dirty="0" smtClean="0"/>
              <a:t>Aufgabe:</a:t>
            </a:r>
          </a:p>
          <a:p>
            <a:pPr marL="0" indent="0">
              <a:buNone/>
            </a:pPr>
            <a:r>
              <a:rPr lang="de-CH" dirty="0" smtClean="0"/>
              <a:t>Wie könnte ein Aufwärmen für Jugendliche Mittelstufe aussehen, wenn du v.a. die gesundheitlichen Aspekte mitbetrachtest?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A36-F4CA-4156-A72A-65727C67B6D2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Gruppe B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Aufgabe:</a:t>
            </a:r>
          </a:p>
          <a:p>
            <a:r>
              <a:rPr lang="de-CH" dirty="0" smtClean="0"/>
              <a:t>Du trainierst eine Gruppe Unterstufe Erwachsene, die meisten 30+. Ziel ist </a:t>
            </a:r>
            <a:r>
              <a:rPr lang="de-CH" dirty="0" err="1" smtClean="0"/>
              <a:t>Kihon</a:t>
            </a:r>
            <a:r>
              <a:rPr lang="de-CH" dirty="0" smtClean="0"/>
              <a:t> Prüfungsprogramm.</a:t>
            </a:r>
          </a:p>
          <a:p>
            <a:r>
              <a:rPr lang="de-CH" dirty="0" smtClean="0"/>
              <a:t>Dein Hauptaspekt heute liegt in der </a:t>
            </a:r>
            <a:r>
              <a:rPr lang="de-CH" dirty="0"/>
              <a:t>K</a:t>
            </a:r>
            <a:r>
              <a:rPr lang="de-CH" dirty="0" smtClean="0"/>
              <a:t>örperhaltung und Geschmeidigkeit der Bewegung. Wie kann so ein Training aussehen?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A36-F4CA-4156-A72A-65727C67B6D2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36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Gruppe C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Aufgabe:</a:t>
            </a:r>
          </a:p>
          <a:p>
            <a:r>
              <a:rPr lang="de-CH" dirty="0" smtClean="0"/>
              <a:t>Du trainierst eine Kindergruppe im Alter von 7-10 Jahren. Dein Schwerpunkt heute liegt in der Fusswahrnehmung und korrekte Fussstellung. </a:t>
            </a:r>
          </a:p>
          <a:p>
            <a:r>
              <a:rPr lang="de-CH" dirty="0" smtClean="0"/>
              <a:t>Wie kannst Du das sinnvoll ins Karate Training einbauen?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A36-F4CA-4156-A72A-65727C67B6D2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44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Gruppe 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CH" dirty="0" smtClean="0"/>
              <a:t>Aufgabe:</a:t>
            </a:r>
          </a:p>
          <a:p>
            <a:r>
              <a:rPr lang="de-CH" dirty="0" smtClean="0"/>
              <a:t>Du trainierst eine Gruppe junger Erwachsener und altgedienter Karate-Ka, die noch fit sind (Braun/Schwarzgurt). Dein Schwerpunkt liegt auf freien </a:t>
            </a:r>
            <a:r>
              <a:rPr lang="de-CH" dirty="0" err="1" smtClean="0"/>
              <a:t>Kumite</a:t>
            </a:r>
            <a:r>
              <a:rPr lang="de-CH" dirty="0" smtClean="0"/>
              <a:t>-Übungen (</a:t>
            </a:r>
            <a:r>
              <a:rPr lang="de-CH" dirty="0" err="1" smtClean="0"/>
              <a:t>Jiyu</a:t>
            </a:r>
            <a:r>
              <a:rPr lang="de-CH" dirty="0" smtClean="0"/>
              <a:t>).</a:t>
            </a:r>
          </a:p>
          <a:p>
            <a:r>
              <a:rPr lang="de-CH" dirty="0" smtClean="0"/>
              <a:t>Wie stellst du sicher, dass die Trainierenden dynamisch und gleichzeitig geschmeidig bleiben und keine Schäden an Gelenken (Rücken, Hüfte, Knie, Fuss etc.) nehmen?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7A36-F4CA-4156-A72A-65727C67B6D2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861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Bewegungsapparat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Knochen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Gelenke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Muskulatur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Bänder, Sehnen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Faszien</a:t>
            </a:r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8EB0-56FA-4E93-8DD8-CB21D496DEAA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38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94122"/>
          </a:xfrm>
        </p:spPr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Knochen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556792"/>
            <a:ext cx="8579296" cy="4597971"/>
          </a:xfrm>
        </p:spPr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ca. 206 Knochen</a:t>
            </a:r>
          </a:p>
          <a:p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16% der Körpermasse</a:t>
            </a:r>
          </a:p>
          <a:p>
            <a:endParaRPr lang="de-CH" dirty="0" smtClean="0"/>
          </a:p>
          <a:p>
            <a:endParaRPr lang="de-CH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738" y="1556792"/>
            <a:ext cx="2320373" cy="475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2B14-1764-45D5-8AFA-F16D47F022A7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11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36" y="1623988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01" y="1916832"/>
            <a:ext cx="34861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630238"/>
            <a:ext cx="8229600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Hand- und Fuss-Knochen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D314-A028-4E07-A3B7-470B249993B7}" type="datetime1">
              <a:rPr lang="de-DE" smtClean="0"/>
              <a:t>18.10.2013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82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Knochen lebt!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Abbauende und aufbauende Zellen im Gleichgewicht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Laufe des Lebens mehrmaliger Umbau d. Knochens</a:t>
            </a:r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49452"/>
            <a:ext cx="476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D414B-3BDE-4333-95E1-5BFB466BC590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40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Osteoporose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«Knochenschwund» 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Mehr Abbau als Aufbau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Frauen mehr betroffen als Männer </a:t>
            </a:r>
          </a:p>
          <a:p>
            <a:pPr marL="0" indent="0">
              <a:buNone/>
            </a:pPr>
            <a:r>
              <a:rPr lang="de-C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(hormonelle Einflüsse)</a:t>
            </a:r>
          </a:p>
          <a:p>
            <a:pPr marL="0" indent="0">
              <a:buNone/>
            </a:pPr>
            <a:endParaRPr lang="de-C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de-C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Prophylaxe: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Ernährung (Calcium, Vitamin D)</a:t>
            </a:r>
          </a:p>
          <a:p>
            <a:r>
              <a:rPr lang="de-C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Bewegung</a:t>
            </a:r>
            <a:endParaRPr lang="de-C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1638-040A-4D81-838D-231A2EC41D72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10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Knochenwachstum</a:t>
            </a:r>
            <a:endParaRPr lang="de-C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1349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396" y="2871955"/>
            <a:ext cx="4444752" cy="29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70A79-48E3-4925-87D5-FEB6565BADC6}" type="datetime1">
              <a:rPr lang="de-DE" smtClean="0"/>
              <a:t>18.10.2013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Swiss Karatedo Renmei SKR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F944-795C-4299-BF9B-5AF200FA1944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61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Microsoft Office PowerPoint</Application>
  <PresentationFormat>Bildschirmpräsentation (4:3)</PresentationFormat>
  <Paragraphs>303</Paragraphs>
  <Slides>38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39" baseType="lpstr">
      <vt:lpstr>Larissa-Design</vt:lpstr>
      <vt:lpstr>Modul Gesundheit</vt:lpstr>
      <vt:lpstr>«Gesundheit» gemäss WHO</vt:lpstr>
      <vt:lpstr>Körperliches Wohlbefinden  im Karate</vt:lpstr>
      <vt:lpstr>Bewegungsapparat</vt:lpstr>
      <vt:lpstr>Knochen</vt:lpstr>
      <vt:lpstr>PowerPoint-Präsentation</vt:lpstr>
      <vt:lpstr>Der Knochen lebt!</vt:lpstr>
      <vt:lpstr>Osteoporose</vt:lpstr>
      <vt:lpstr>Knochenwachstum</vt:lpstr>
      <vt:lpstr>Epiphysenfuge</vt:lpstr>
      <vt:lpstr>Wachstumsschmerzen</vt:lpstr>
      <vt:lpstr>Knochenverletzungen</vt:lpstr>
      <vt:lpstr>Gelenke</vt:lpstr>
      <vt:lpstr>Echte Gelenke</vt:lpstr>
      <vt:lpstr>Gelenksformen</vt:lpstr>
      <vt:lpstr>Knorpel</vt:lpstr>
      <vt:lpstr>Arthrose</vt:lpstr>
      <vt:lpstr>Ursachen</vt:lpstr>
      <vt:lpstr>Kniearthrose</vt:lpstr>
      <vt:lpstr>Muskulatur</vt:lpstr>
      <vt:lpstr>Glatte Muskulatur</vt:lpstr>
      <vt:lpstr>Quergestreifte Muskulatur</vt:lpstr>
      <vt:lpstr>Muskelarchitektur</vt:lpstr>
      <vt:lpstr>Muskelverletzungen</vt:lpstr>
      <vt:lpstr>Sehnen</vt:lpstr>
      <vt:lpstr>Eigenschaft Sehnen</vt:lpstr>
      <vt:lpstr>Sehnenverletzungen</vt:lpstr>
      <vt:lpstr>Bänder</vt:lpstr>
      <vt:lpstr>Faszien</vt:lpstr>
      <vt:lpstr>Gesundes Bewegen</vt:lpstr>
      <vt:lpstr>Körperhaltungen</vt:lpstr>
      <vt:lpstr>Beinachsen / Fusstellungen</vt:lpstr>
      <vt:lpstr>Trainingspyramide</vt:lpstr>
      <vt:lpstr>zu beachten aus gesundheitlicher Sicht</vt:lpstr>
      <vt:lpstr>Gruppe A</vt:lpstr>
      <vt:lpstr>Gruppe B</vt:lpstr>
      <vt:lpstr>Gruppe C</vt:lpstr>
      <vt:lpstr>Gruppe 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 der Technischen Kommission</dc:title>
  <dc:creator>Beni Isenegger</dc:creator>
  <cp:lastModifiedBy>ais</cp:lastModifiedBy>
  <cp:revision>584</cp:revision>
  <dcterms:created xsi:type="dcterms:W3CDTF">2011-10-12T09:50:31Z</dcterms:created>
  <dcterms:modified xsi:type="dcterms:W3CDTF">2013-10-18T04:27:34Z</dcterms:modified>
</cp:coreProperties>
</file>